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50"/>
  </p:notesMasterIdLst>
  <p:handoutMasterIdLst>
    <p:handoutMasterId r:id="rId51"/>
  </p:handoutMasterIdLst>
  <p:sldIdLst>
    <p:sldId id="326" r:id="rId4"/>
    <p:sldId id="450" r:id="rId5"/>
    <p:sldId id="380" r:id="rId6"/>
    <p:sldId id="714" r:id="rId7"/>
    <p:sldId id="727" r:id="rId8"/>
    <p:sldId id="725" r:id="rId9"/>
    <p:sldId id="728" r:id="rId10"/>
    <p:sldId id="729" r:id="rId11"/>
    <p:sldId id="730" r:id="rId12"/>
    <p:sldId id="731" r:id="rId13"/>
    <p:sldId id="732" r:id="rId14"/>
    <p:sldId id="733" r:id="rId15"/>
    <p:sldId id="734" r:id="rId16"/>
    <p:sldId id="735" r:id="rId17"/>
    <p:sldId id="736" r:id="rId18"/>
    <p:sldId id="737" r:id="rId19"/>
    <p:sldId id="738" r:id="rId20"/>
    <p:sldId id="739" r:id="rId21"/>
    <p:sldId id="740" r:id="rId22"/>
    <p:sldId id="741" r:id="rId23"/>
    <p:sldId id="742" r:id="rId24"/>
    <p:sldId id="743" r:id="rId25"/>
    <p:sldId id="744" r:id="rId26"/>
    <p:sldId id="745" r:id="rId27"/>
    <p:sldId id="746" r:id="rId28"/>
    <p:sldId id="747" r:id="rId29"/>
    <p:sldId id="749" r:id="rId30"/>
    <p:sldId id="750" r:id="rId31"/>
    <p:sldId id="751" r:id="rId32"/>
    <p:sldId id="752" r:id="rId33"/>
    <p:sldId id="753" r:id="rId34"/>
    <p:sldId id="754" r:id="rId35"/>
    <p:sldId id="755" r:id="rId36"/>
    <p:sldId id="756" r:id="rId37"/>
    <p:sldId id="757" r:id="rId38"/>
    <p:sldId id="758" r:id="rId39"/>
    <p:sldId id="759" r:id="rId40"/>
    <p:sldId id="748" r:id="rId41"/>
    <p:sldId id="726" r:id="rId42"/>
    <p:sldId id="719" r:id="rId43"/>
    <p:sldId id="720" r:id="rId44"/>
    <p:sldId id="721" r:id="rId45"/>
    <p:sldId id="722" r:id="rId46"/>
    <p:sldId id="723" r:id="rId47"/>
    <p:sldId id="724" r:id="rId48"/>
    <p:sldId id="71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3" autoAdjust="0"/>
    <p:restoredTop sz="99834" autoAdjust="0"/>
  </p:normalViewPr>
  <p:slideViewPr>
    <p:cSldViewPr snapToGrid="0" snapToObjects="1">
      <p:cViewPr varScale="1">
        <p:scale>
          <a:sx n="107" d="100"/>
          <a:sy n="107" d="100"/>
        </p:scale>
        <p:origin x="-1496" y="-104"/>
      </p:cViewPr>
      <p:guideLst>
        <p:guide orient="horz" pos="1885"/>
        <p:guide orient="horz" pos="758"/>
        <p:guide pos="286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4/21/16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4/21/16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4/21/16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4/21/16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4/21/16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4/21/16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4/21/16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201988" y="3487606"/>
            <a:ext cx="5484812" cy="2517681"/>
          </a:xfrm>
        </p:spPr>
        <p:txBody>
          <a:bodyPr>
            <a:normAutofit/>
          </a:bodyPr>
          <a:lstStyle/>
          <a:p>
            <a:r>
              <a:rPr lang="en-US" sz="2800" b="1" dirty="0" smtClean="0"/>
              <a:t>Lecture </a:t>
            </a:r>
            <a:r>
              <a:rPr lang="en-US" sz="2800" b="1" dirty="0" smtClean="0"/>
              <a:t>9</a:t>
            </a:r>
            <a:endParaRPr lang="en-US" sz="2800" b="1" dirty="0" smtClean="0"/>
          </a:p>
          <a:p>
            <a:r>
              <a:rPr lang="en-US" sz="2800" b="1" dirty="0" smtClean="0"/>
              <a:t>Qualitative Modeling</a:t>
            </a:r>
            <a:endParaRPr lang="en-US" sz="2800" b="1" dirty="0" smtClean="0"/>
          </a:p>
          <a:p>
            <a:r>
              <a:rPr lang="en-US" sz="2800" b="1" dirty="0" smtClean="0"/>
              <a:t>Model Structure Uncertainty</a:t>
            </a:r>
            <a:endParaRPr lang="en-US" sz="2800" b="1" dirty="0"/>
          </a:p>
          <a:p>
            <a:r>
              <a:rPr lang="en-US" sz="2400" b="1" dirty="0" smtClean="0"/>
              <a:t>Acknowledgements: </a:t>
            </a:r>
            <a:r>
              <a:rPr lang="en-US" sz="2400" b="1" dirty="0" smtClean="0"/>
              <a:t>Robert </a:t>
            </a:r>
            <a:r>
              <a:rPr lang="en-US" sz="2400" b="1" dirty="0" err="1" smtClean="0"/>
              <a:t>Wildermuth</a:t>
            </a:r>
            <a:endParaRPr lang="en-US" sz="2400" b="1" dirty="0" smtClean="0"/>
          </a:p>
          <a:p>
            <a:endParaRPr lang="en-US" sz="2800" b="1" dirty="0" smtClean="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Models for Marine Ecosystem Based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22</a:t>
            </a:r>
            <a:r>
              <a:rPr lang="en-US" dirty="0" smtClean="0"/>
              <a:t> </a:t>
            </a:r>
            <a:r>
              <a:rPr lang="en-US" dirty="0" smtClean="0"/>
              <a:t>April 2016</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qualitative predictions can be ambiguous</a:t>
            </a:r>
          </a:p>
          <a:p>
            <a:r>
              <a:rPr lang="en-US" dirty="0"/>
              <a:t>because of the propagation of both positive and negative</a:t>
            </a:r>
          </a:p>
          <a:p>
            <a:r>
              <a:rPr lang="en-US" dirty="0"/>
              <a:t>feedback effects (</a:t>
            </a:r>
            <a:r>
              <a:rPr lang="en-US" dirty="0" err="1"/>
              <a:t>Dambacher</a:t>
            </a:r>
            <a:r>
              <a:rPr lang="en-US" dirty="0"/>
              <a:t> et al. 2002).</a:t>
            </a:r>
          </a:p>
          <a:p>
            <a:endParaRPr lang="en-US" dirty="0" smtClean="0"/>
          </a:p>
          <a:p>
            <a:r>
              <a:rPr lang="en-US" dirty="0"/>
              <a:t>development of ‘‘prediction weights’’ (derived from</a:t>
            </a:r>
          </a:p>
          <a:p>
            <a:r>
              <a:rPr lang="en-US" dirty="0"/>
              <a:t>ratios of feedback cycles; see </a:t>
            </a:r>
            <a:r>
              <a:rPr lang="en-US" dirty="0" err="1"/>
              <a:t>Dambacher</a:t>
            </a:r>
            <a:r>
              <a:rPr lang="en-US" dirty="0"/>
              <a:t> et al. 2002,</a:t>
            </a:r>
          </a:p>
          <a:p>
            <a:r>
              <a:rPr lang="en-US" dirty="0"/>
              <a:t>2003</a:t>
            </a:r>
          </a:p>
          <a:p>
            <a:r>
              <a:rPr lang="en-US" dirty="0"/>
              <a:t>b</a:t>
            </a:r>
          </a:p>
          <a:p>
            <a:r>
              <a:rPr lang="en-US" dirty="0"/>
              <a:t>) and to the use of simulation, where linkages are</a:t>
            </a:r>
          </a:p>
          <a:p>
            <a:r>
              <a:rPr lang="en-US" dirty="0"/>
              <a:t>assigned random interaction strengths, and outcomes</a:t>
            </a:r>
          </a:p>
          <a:p>
            <a:r>
              <a:rPr lang="en-US" dirty="0"/>
              <a:t>are either used to verify prediction weightings (Dam-</a:t>
            </a:r>
          </a:p>
          <a:p>
            <a:r>
              <a:rPr lang="en-US" dirty="0" err="1"/>
              <a:t>bacher</a:t>
            </a:r>
            <a:r>
              <a:rPr lang="en-US" dirty="0"/>
              <a:t> et al. 2003</a:t>
            </a:r>
          </a:p>
          <a:p>
            <a:r>
              <a:rPr lang="en-US" dirty="0"/>
              <a:t>a</a:t>
            </a:r>
          </a:p>
          <a:p>
            <a:r>
              <a:rPr lang="en-US" dirty="0"/>
              <a:t>, </a:t>
            </a:r>
            <a:r>
              <a:rPr lang="en-US" dirty="0" err="1"/>
              <a:t>Hosack</a:t>
            </a:r>
            <a:r>
              <a:rPr lang="en-US" dirty="0"/>
              <a:t> et al. 2008), or responses are</a:t>
            </a:r>
          </a:p>
          <a:p>
            <a:r>
              <a:rPr lang="en-US" dirty="0"/>
              <a:t>aggregated from multiple random assignments of</a:t>
            </a:r>
          </a:p>
          <a:p>
            <a:r>
              <a:rPr lang="en-US" dirty="0"/>
              <a:t>interaction strengths (as in Raymond et al. 2011).</a:t>
            </a:r>
          </a:p>
          <a:p>
            <a:endParaRPr lang="en-US" dirty="0"/>
          </a:p>
        </p:txBody>
      </p:sp>
    </p:spTree>
    <p:extLst>
      <p:ext uri="{BB962C8B-B14F-4D97-AF65-F5344CB8AC3E}">
        <p14:creationId xmlns:p14="http://schemas.microsoft.com/office/powerpoint/2010/main" val="64010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Alternatives to model structure uncertainty</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use of a representative set of models that</a:t>
            </a:r>
          </a:p>
          <a:p>
            <a:r>
              <a:rPr lang="en-US" dirty="0"/>
              <a:t>captures alternative versions of our understanding</a:t>
            </a:r>
          </a:p>
          <a:p>
            <a:r>
              <a:rPr lang="en-US" dirty="0"/>
              <a:t>of the interactions within the system </a:t>
            </a:r>
          </a:p>
          <a:p>
            <a:r>
              <a:rPr lang="en-US" dirty="0" smtClean="0"/>
              <a:t>Small model set.</a:t>
            </a:r>
          </a:p>
          <a:p>
            <a:r>
              <a:rPr lang="en-US" dirty="0" smtClean="0"/>
              <a:t>Each </a:t>
            </a:r>
            <a:r>
              <a:rPr lang="en-US" dirty="0"/>
              <a:t>model within the set is structurally</a:t>
            </a:r>
          </a:p>
          <a:p>
            <a:r>
              <a:rPr lang="en-US" dirty="0" smtClean="0"/>
              <a:t>Unambiguous</a:t>
            </a:r>
          </a:p>
          <a:p>
            <a:endParaRPr lang="en-US" dirty="0"/>
          </a:p>
          <a:p>
            <a:r>
              <a:rPr lang="en-US" dirty="0" smtClean="0"/>
              <a:t>The </a:t>
            </a:r>
            <a:r>
              <a:rPr lang="en-US" dirty="0"/>
              <a:t>use of a single overarching model structure that</a:t>
            </a:r>
          </a:p>
          <a:p>
            <a:r>
              <a:rPr lang="en-US" dirty="0"/>
              <a:t>includes one or more linkages that are marked as</a:t>
            </a:r>
          </a:p>
          <a:p>
            <a:r>
              <a:rPr lang="en-US" dirty="0"/>
              <a:t>‘‘uncertain.’’ This single structure can be expanded</a:t>
            </a:r>
          </a:p>
          <a:p>
            <a:r>
              <a:rPr lang="en-US" dirty="0"/>
              <a:t>into a set of unambiguous models by including or</a:t>
            </a:r>
          </a:p>
          <a:p>
            <a:r>
              <a:rPr lang="en-US" dirty="0"/>
              <a:t>excluding these uncertain linkages in appropriate</a:t>
            </a:r>
          </a:p>
          <a:p>
            <a:r>
              <a:rPr lang="en-US" dirty="0"/>
              <a:t>combinations</a:t>
            </a:r>
          </a:p>
          <a:p>
            <a:endParaRPr lang="en-US" dirty="0"/>
          </a:p>
          <a:p>
            <a:endParaRPr lang="en-US" dirty="0"/>
          </a:p>
        </p:txBody>
      </p:sp>
    </p:spTree>
    <p:extLst>
      <p:ext uri="{BB962C8B-B14F-4D97-AF65-F5344CB8AC3E}">
        <p14:creationId xmlns:p14="http://schemas.microsoft.com/office/powerpoint/2010/main" val="287788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dirty="0"/>
              <a:t>An alternative approach to the analysis of such a set</a:t>
            </a:r>
          </a:p>
          <a:p>
            <a:r>
              <a:rPr lang="en-US" dirty="0"/>
              <a:t>of models is through simulation, where alternative</a:t>
            </a:r>
          </a:p>
          <a:p>
            <a:r>
              <a:rPr lang="en-US" dirty="0"/>
              <a:t>realizations of the community matrix are generated</a:t>
            </a:r>
          </a:p>
          <a:p>
            <a:r>
              <a:rPr lang="en-US" dirty="0"/>
              <a:t>through assignment of random weights (e.g., see</a:t>
            </a:r>
          </a:p>
          <a:p>
            <a:r>
              <a:rPr lang="en-US" dirty="0" err="1"/>
              <a:t>Dambacher</a:t>
            </a:r>
            <a:r>
              <a:rPr lang="en-US" dirty="0"/>
              <a:t> et al. 2003</a:t>
            </a:r>
          </a:p>
          <a:p>
            <a:r>
              <a:rPr lang="en-US" dirty="0"/>
              <a:t>a</a:t>
            </a:r>
          </a:p>
          <a:p>
            <a:r>
              <a:rPr lang="en-US" dirty="0"/>
              <a:t>, Novak et al. 2011, Raymond</a:t>
            </a:r>
          </a:p>
          <a:p>
            <a:r>
              <a:rPr lang="en-US" dirty="0"/>
              <a:t>et al. 2011). The validity of these alternative realizations</a:t>
            </a:r>
          </a:p>
          <a:p>
            <a:r>
              <a:rPr lang="en-US" dirty="0"/>
              <a:t>can be assessed in terms of numerical stability, and</a:t>
            </a:r>
          </a:p>
          <a:p>
            <a:r>
              <a:rPr lang="en-US" dirty="0"/>
              <a:t>according to </a:t>
            </a:r>
            <a:r>
              <a:rPr lang="en-US" dirty="0" err="1"/>
              <a:t>preestablished</a:t>
            </a:r>
            <a:r>
              <a:rPr lang="en-US" dirty="0"/>
              <a:t> ecological criteria (Ray-</a:t>
            </a:r>
          </a:p>
          <a:p>
            <a:r>
              <a:rPr lang="en-US" dirty="0" err="1"/>
              <a:t>mond</a:t>
            </a:r>
            <a:r>
              <a:rPr lang="en-US" dirty="0"/>
              <a:t> et al. 2011). Only models that are stable and that</a:t>
            </a:r>
          </a:p>
          <a:p>
            <a:r>
              <a:rPr lang="en-US" dirty="0"/>
              <a:t>respond in a </a:t>
            </a:r>
            <a:r>
              <a:rPr lang="en-US" dirty="0" err="1"/>
              <a:t>prespecified</a:t>
            </a:r>
            <a:r>
              <a:rPr lang="en-US" dirty="0"/>
              <a:t> way to a previously observed</a:t>
            </a:r>
          </a:p>
          <a:p>
            <a:r>
              <a:rPr lang="en-US" dirty="0"/>
              <a:t>perturbation scenario are used to examine responses to</a:t>
            </a:r>
          </a:p>
          <a:p>
            <a:r>
              <a:rPr lang="en-US" dirty="0"/>
              <a:t>an unobserved press perturbation. Results are combined</a:t>
            </a:r>
          </a:p>
          <a:p>
            <a:r>
              <a:rPr lang="en-US" dirty="0"/>
              <a:t>across alternative models to give proportional (</a:t>
            </a:r>
            <a:r>
              <a:rPr lang="en-US" dirty="0" err="1"/>
              <a:t>qualita</a:t>
            </a:r>
            <a:r>
              <a:rPr lang="en-US" dirty="0"/>
              <a:t>-</a:t>
            </a:r>
          </a:p>
          <a:p>
            <a:r>
              <a:rPr lang="en-US" dirty="0" err="1"/>
              <a:t>tive</a:t>
            </a:r>
            <a:r>
              <a:rPr lang="en-US" dirty="0"/>
              <a:t>) responses for each model variable. This approach is</a:t>
            </a:r>
          </a:p>
          <a:p>
            <a:r>
              <a:rPr lang="en-US" dirty="0"/>
              <a:t>suited to small or large model sets (i.e., model sets</a:t>
            </a:r>
          </a:p>
          <a:p>
            <a:r>
              <a:rPr lang="en-US" dirty="0"/>
              <a:t>generated from either alternative [1] or [2]) and provides</a:t>
            </a:r>
          </a:p>
          <a:p>
            <a:r>
              <a:rPr lang="en-US" dirty="0"/>
              <a:t>an opportunity to investigate structural uncertainty</a:t>
            </a:r>
          </a:p>
          <a:p>
            <a:r>
              <a:rPr lang="en-US" dirty="0"/>
              <a:t>(identifying models from within the set that best</a:t>
            </a:r>
          </a:p>
          <a:p>
            <a:r>
              <a:rPr lang="en-US" dirty="0"/>
              <a:t>represent the true system) as well as parameter</a:t>
            </a:r>
          </a:p>
          <a:p>
            <a:r>
              <a:rPr lang="en-US" dirty="0"/>
              <a:t>uncertainty (exploring the effects of various parameter</a:t>
            </a:r>
          </a:p>
          <a:p>
            <a:r>
              <a:rPr lang="en-US" dirty="0"/>
              <a:t>signs and strengths on model behavior).</a:t>
            </a:r>
          </a:p>
          <a:p>
            <a:endParaRPr lang="en-US" dirty="0"/>
          </a:p>
        </p:txBody>
      </p:sp>
    </p:spTree>
    <p:extLst>
      <p:ext uri="{BB962C8B-B14F-4D97-AF65-F5344CB8AC3E}">
        <p14:creationId xmlns:p14="http://schemas.microsoft.com/office/powerpoint/2010/main" val="918598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approach to qualitative modeling</a:t>
            </a:r>
            <a:endParaRPr lang="en-US" dirty="0"/>
          </a:p>
        </p:txBody>
      </p:sp>
      <p:sp>
        <p:nvSpPr>
          <p:cNvPr id="3" name="Content Placeholder 2"/>
          <p:cNvSpPr>
            <a:spLocks noGrp="1"/>
          </p:cNvSpPr>
          <p:nvPr>
            <p:ph idx="1"/>
          </p:nvPr>
        </p:nvSpPr>
        <p:spPr/>
        <p:txBody>
          <a:bodyPr/>
          <a:lstStyle/>
          <a:p>
            <a:r>
              <a:rPr lang="en-US" dirty="0" smtClean="0"/>
              <a:t>Melbourne-Thomas et al. (2012)</a:t>
            </a:r>
            <a:endParaRPr lang="en-US" dirty="0"/>
          </a:p>
        </p:txBody>
      </p:sp>
      <p:pic>
        <p:nvPicPr>
          <p:cNvPr id="5" name="Picture 4" descr="Screen Shot 2016-04-21 at 9.09.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00" y="0"/>
            <a:ext cx="4744459" cy="6858000"/>
          </a:xfrm>
          <a:prstGeom prst="rect">
            <a:avLst/>
          </a:prstGeom>
        </p:spPr>
      </p:pic>
    </p:spTree>
    <p:extLst>
      <p:ext uri="{BB962C8B-B14F-4D97-AF65-F5344CB8AC3E}">
        <p14:creationId xmlns:p14="http://schemas.microsoft.com/office/powerpoint/2010/main" val="342105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 The community matrix is potentially a powerful</a:t>
            </a:r>
          </a:p>
          <a:p>
            <a:r>
              <a:rPr lang="en-US" dirty="0"/>
              <a:t>theoretical tool when specified with </a:t>
            </a:r>
            <a:r>
              <a:rPr lang="en-US" dirty="0" err="1"/>
              <a:t>quantitativ</a:t>
            </a:r>
            <a:r>
              <a:rPr lang="en-US" dirty="0"/>
              <a:t> e</a:t>
            </a:r>
          </a:p>
          <a:p>
            <a:r>
              <a:rPr lang="en-US" dirty="0"/>
              <a:t>interaction terms, whether actually measured or</a:t>
            </a:r>
          </a:p>
          <a:p>
            <a:r>
              <a:rPr lang="en-US" dirty="0" err="1"/>
              <a:t>giv</a:t>
            </a:r>
            <a:r>
              <a:rPr lang="en-US" dirty="0"/>
              <a:t> en as plausible estimates. In particular, the</a:t>
            </a:r>
          </a:p>
          <a:p>
            <a:r>
              <a:rPr lang="en-US" dirty="0" err="1"/>
              <a:t>inv</a:t>
            </a:r>
            <a:r>
              <a:rPr lang="en-US" dirty="0"/>
              <a:t> </a:t>
            </a:r>
            <a:r>
              <a:rPr lang="en-US" dirty="0" err="1"/>
              <a:t>erse</a:t>
            </a:r>
            <a:r>
              <a:rPr lang="en-US" dirty="0"/>
              <a:t> of the </a:t>
            </a:r>
            <a:r>
              <a:rPr lang="en-US" dirty="0" err="1"/>
              <a:t>negativ</a:t>
            </a:r>
            <a:r>
              <a:rPr lang="en-US" dirty="0"/>
              <a:t> e community matrix (/</a:t>
            </a:r>
          </a:p>
          <a:p>
            <a:r>
              <a:rPr lang="en-US" dirty="0"/>
              <a:t>A1 ) predicts the equilibrium response of community</a:t>
            </a:r>
          </a:p>
          <a:p>
            <a:r>
              <a:rPr lang="en-US" dirty="0"/>
              <a:t>members following a sustained perturbation</a:t>
            </a:r>
          </a:p>
          <a:p>
            <a:r>
              <a:rPr lang="en-US" dirty="0"/>
              <a:t>(Nakajima, 1992 ), such as a natural</a:t>
            </a:r>
          </a:p>
          <a:p>
            <a:r>
              <a:rPr lang="en-US" dirty="0"/>
              <a:t>disturbance or experimental manipulation. </a:t>
            </a:r>
            <a:r>
              <a:rPr lang="en-US" dirty="0" err="1"/>
              <a:t>Quantitativ</a:t>
            </a:r>
            <a:r>
              <a:rPr lang="en-US" dirty="0"/>
              <a:t> e</a:t>
            </a:r>
          </a:p>
          <a:p>
            <a:r>
              <a:rPr lang="en-US" dirty="0"/>
              <a:t>predictions from the </a:t>
            </a:r>
            <a:r>
              <a:rPr lang="en-US" dirty="0" err="1"/>
              <a:t>inv</a:t>
            </a:r>
            <a:r>
              <a:rPr lang="en-US" dirty="0"/>
              <a:t> </a:t>
            </a:r>
            <a:r>
              <a:rPr lang="en-US" dirty="0" err="1"/>
              <a:t>erse</a:t>
            </a:r>
            <a:r>
              <a:rPr lang="en-US" dirty="0"/>
              <a:t>, </a:t>
            </a:r>
            <a:r>
              <a:rPr lang="en-US" dirty="0" err="1"/>
              <a:t>howev</a:t>
            </a:r>
            <a:r>
              <a:rPr lang="en-US" dirty="0"/>
              <a:t> </a:t>
            </a:r>
            <a:r>
              <a:rPr lang="en-US" dirty="0" err="1"/>
              <a:t>er</a:t>
            </a:r>
            <a:r>
              <a:rPr lang="en-US" dirty="0"/>
              <a:t>,</a:t>
            </a:r>
          </a:p>
          <a:p>
            <a:r>
              <a:rPr lang="en-US" dirty="0" err="1"/>
              <a:t>hav</a:t>
            </a:r>
            <a:r>
              <a:rPr lang="en-US" dirty="0"/>
              <a:t> e lacked generality and appear to be highly</a:t>
            </a:r>
          </a:p>
          <a:p>
            <a:r>
              <a:rPr lang="en-US" dirty="0" err="1"/>
              <a:t>sensitiv</a:t>
            </a:r>
            <a:r>
              <a:rPr lang="en-US" dirty="0"/>
              <a:t> e to the specific v </a:t>
            </a:r>
            <a:r>
              <a:rPr lang="en-US" dirty="0" err="1"/>
              <a:t>alues</a:t>
            </a:r>
            <a:r>
              <a:rPr lang="en-US" dirty="0"/>
              <a:t> of the </a:t>
            </a:r>
            <a:r>
              <a:rPr lang="en-US" dirty="0" err="1"/>
              <a:t>aij</a:t>
            </a:r>
            <a:r>
              <a:rPr lang="en-US" dirty="0"/>
              <a:t>  interaction</a:t>
            </a:r>
          </a:p>
          <a:p>
            <a:r>
              <a:rPr lang="en-US" dirty="0"/>
              <a:t>coefficients</a:t>
            </a:r>
            <a:r>
              <a:rPr lang="en-US" dirty="0" smtClean="0"/>
              <a:t>.</a:t>
            </a:r>
          </a:p>
          <a:p>
            <a:endParaRPr lang="en-US" dirty="0"/>
          </a:p>
          <a:p>
            <a:r>
              <a:rPr lang="en-US" dirty="0"/>
              <a:t> ‘Loop analysis’ interprets</a:t>
            </a:r>
          </a:p>
          <a:p>
            <a:r>
              <a:rPr lang="en-US" dirty="0"/>
              <a:t>signed digraphs of community matrix models to</a:t>
            </a:r>
          </a:p>
          <a:p>
            <a:r>
              <a:rPr lang="en-US" dirty="0"/>
              <a:t>make </a:t>
            </a:r>
            <a:r>
              <a:rPr lang="en-US" dirty="0" err="1"/>
              <a:t>qualitativ</a:t>
            </a:r>
            <a:r>
              <a:rPr lang="en-US" dirty="0"/>
              <a:t> e predictions of system stability</a:t>
            </a:r>
          </a:p>
          <a:p>
            <a:r>
              <a:rPr lang="en-US" dirty="0"/>
              <a:t>and perturbation response based on the balance of</a:t>
            </a:r>
          </a:p>
          <a:p>
            <a:r>
              <a:rPr lang="en-US" dirty="0"/>
              <a:t>system feedback.</a:t>
            </a:r>
            <a:endParaRPr lang="en-US" dirty="0"/>
          </a:p>
        </p:txBody>
      </p:sp>
    </p:spTree>
    <p:extLst>
      <p:ext uri="{BB962C8B-B14F-4D97-AF65-F5344CB8AC3E}">
        <p14:creationId xmlns:p14="http://schemas.microsoft.com/office/powerpoint/2010/main" val="421358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 One difficulty with </a:t>
            </a:r>
            <a:r>
              <a:rPr lang="en-US" dirty="0" err="1"/>
              <a:t>qualitativ</a:t>
            </a:r>
            <a:r>
              <a:rPr lang="en-US" dirty="0"/>
              <a:t> e modeling is</a:t>
            </a:r>
          </a:p>
          <a:p>
            <a:r>
              <a:rPr lang="en-US" dirty="0"/>
              <a:t>the all-or-none aspect of its predictions. Another</a:t>
            </a:r>
          </a:p>
          <a:p>
            <a:r>
              <a:rPr lang="en-US" dirty="0"/>
              <a:t>difficulty is applying Lev ins’ loop algorithm,</a:t>
            </a:r>
          </a:p>
          <a:p>
            <a:r>
              <a:rPr lang="en-US" dirty="0"/>
              <a:t>which relies upon a graphical interpretation of</a:t>
            </a:r>
          </a:p>
          <a:p>
            <a:r>
              <a:rPr lang="en-US" dirty="0"/>
              <a:t>signed digraph models. For large (/ 5 v </a:t>
            </a:r>
            <a:r>
              <a:rPr lang="en-US" dirty="0" err="1"/>
              <a:t>ariables</a:t>
            </a:r>
            <a:r>
              <a:rPr lang="en-US" dirty="0"/>
              <a:t>)</a:t>
            </a:r>
          </a:p>
          <a:p>
            <a:r>
              <a:rPr lang="en-US" dirty="0"/>
              <a:t>or complex systems (i.e. high </a:t>
            </a:r>
            <a:r>
              <a:rPr lang="en-US" dirty="0" err="1"/>
              <a:t>connectance</a:t>
            </a:r>
            <a:r>
              <a:rPr lang="en-US" dirty="0"/>
              <a:t>), signed</a:t>
            </a:r>
          </a:p>
          <a:p>
            <a:r>
              <a:rPr lang="en-US" dirty="0"/>
              <a:t>digraph analysis grows not just exponentially, but</a:t>
            </a:r>
          </a:p>
          <a:p>
            <a:r>
              <a:rPr lang="en-US" dirty="0" err="1"/>
              <a:t>factorially</a:t>
            </a:r>
            <a:r>
              <a:rPr lang="en-US" dirty="0"/>
              <a:t>.</a:t>
            </a:r>
            <a:endParaRPr lang="en-US" dirty="0"/>
          </a:p>
        </p:txBody>
      </p:sp>
    </p:spTree>
    <p:extLst>
      <p:ext uri="{BB962C8B-B14F-4D97-AF65-F5344CB8AC3E}">
        <p14:creationId xmlns:p14="http://schemas.microsoft.com/office/powerpoint/2010/main" val="1509086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Complementary feedback cycles</a:t>
            </a:r>
          </a:p>
          <a:p>
            <a:r>
              <a:rPr lang="en-US" dirty="0"/>
              <a:t>The computations required in the qualitative</a:t>
            </a:r>
          </a:p>
          <a:p>
            <a:r>
              <a:rPr lang="en-US" dirty="0"/>
              <a:t>assessment of system response to perturbation are</a:t>
            </a:r>
          </a:p>
          <a:p>
            <a:r>
              <a:rPr lang="en-US" dirty="0"/>
              <a:t>based upon feedback ‘loops’ or cycles.</a:t>
            </a:r>
            <a:endParaRPr lang="en-US" dirty="0"/>
          </a:p>
        </p:txBody>
      </p:sp>
    </p:spTree>
    <p:extLst>
      <p:ext uri="{BB962C8B-B14F-4D97-AF65-F5344CB8AC3E}">
        <p14:creationId xmlns:p14="http://schemas.microsoft.com/office/powerpoint/2010/main" val="226700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Signed digraphs to community matrix</a:t>
            </a:r>
            <a:endParaRPr lang="en-US" dirty="0"/>
          </a:p>
        </p:txBody>
      </p:sp>
      <p:sp>
        <p:nvSpPr>
          <p:cNvPr id="3" name="Content Placeholder 2"/>
          <p:cNvSpPr>
            <a:spLocks noGrp="1"/>
          </p:cNvSpPr>
          <p:nvPr>
            <p:ph idx="1"/>
          </p:nvPr>
        </p:nvSpPr>
        <p:spPr/>
        <p:txBody>
          <a:bodyPr/>
          <a:lstStyle/>
          <a:p>
            <a:r>
              <a:rPr lang="en-US" dirty="0" err="1" smtClean="0"/>
              <a:t>Dambacher</a:t>
            </a:r>
            <a:r>
              <a:rPr lang="en-US" dirty="0" smtClean="0"/>
              <a:t> et al. 2003</a:t>
            </a:r>
            <a:endParaRPr lang="en-US" dirty="0"/>
          </a:p>
        </p:txBody>
      </p:sp>
      <p:pic>
        <p:nvPicPr>
          <p:cNvPr id="6" name="Picture 5"/>
          <p:cNvPicPr>
            <a:picLocks noChangeAspect="1"/>
          </p:cNvPicPr>
          <p:nvPr/>
        </p:nvPicPr>
        <p:blipFill>
          <a:blip r:embed="rId2"/>
          <a:stretch>
            <a:fillRect/>
          </a:stretch>
        </p:blipFill>
        <p:spPr>
          <a:xfrm>
            <a:off x="1638300" y="977900"/>
            <a:ext cx="5854700" cy="4889500"/>
          </a:xfrm>
          <a:prstGeom prst="rect">
            <a:avLst/>
          </a:prstGeom>
        </p:spPr>
      </p:pic>
    </p:spTree>
    <p:extLst>
      <p:ext uri="{BB962C8B-B14F-4D97-AF65-F5344CB8AC3E}">
        <p14:creationId xmlns:p14="http://schemas.microsoft.com/office/powerpoint/2010/main" val="1425289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5" name="Picture 4"/>
          <p:cNvPicPr>
            <a:picLocks noChangeAspect="1"/>
          </p:cNvPicPr>
          <p:nvPr/>
        </p:nvPicPr>
        <p:blipFill>
          <a:blip r:embed="rId2"/>
          <a:stretch>
            <a:fillRect/>
          </a:stretch>
        </p:blipFill>
        <p:spPr>
          <a:xfrm>
            <a:off x="0" y="1051870"/>
            <a:ext cx="7480300" cy="3416300"/>
          </a:xfrm>
          <a:prstGeom prst="rect">
            <a:avLst/>
          </a:prstGeom>
        </p:spPr>
      </p:pic>
      <p:pic>
        <p:nvPicPr>
          <p:cNvPr id="6" name="Picture 5"/>
          <p:cNvPicPr>
            <a:picLocks noChangeAspect="1"/>
          </p:cNvPicPr>
          <p:nvPr/>
        </p:nvPicPr>
        <p:blipFill>
          <a:blip r:embed="rId3"/>
          <a:stretch>
            <a:fillRect/>
          </a:stretch>
        </p:blipFill>
        <p:spPr>
          <a:xfrm>
            <a:off x="3343681" y="2686050"/>
            <a:ext cx="6832600" cy="4889500"/>
          </a:xfrm>
          <a:prstGeom prst="rect">
            <a:avLst/>
          </a:prstGeom>
        </p:spPr>
      </p:pic>
    </p:spTree>
    <p:extLst>
      <p:ext uri="{BB962C8B-B14F-4D97-AF65-F5344CB8AC3E}">
        <p14:creationId xmlns:p14="http://schemas.microsoft.com/office/powerpoint/2010/main" val="319662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Dambacher</a:t>
            </a:r>
            <a:r>
              <a:rPr lang="en-US" dirty="0" smtClean="0"/>
              <a:t> et al. 2002</a:t>
            </a:r>
            <a:endParaRPr lang="en-US" dirty="0"/>
          </a:p>
        </p:txBody>
      </p:sp>
      <p:pic>
        <p:nvPicPr>
          <p:cNvPr id="5" name="Picture 4"/>
          <p:cNvPicPr>
            <a:picLocks noChangeAspect="1"/>
          </p:cNvPicPr>
          <p:nvPr/>
        </p:nvPicPr>
        <p:blipFill>
          <a:blip r:embed="rId2"/>
          <a:stretch>
            <a:fillRect/>
          </a:stretch>
        </p:blipFill>
        <p:spPr>
          <a:xfrm>
            <a:off x="-559655" y="1708111"/>
            <a:ext cx="7264400" cy="2755900"/>
          </a:xfrm>
          <a:prstGeom prst="rect">
            <a:avLst/>
          </a:prstGeom>
        </p:spPr>
      </p:pic>
      <p:pic>
        <p:nvPicPr>
          <p:cNvPr id="6" name="Picture 5"/>
          <p:cNvPicPr>
            <a:picLocks noChangeAspect="1"/>
          </p:cNvPicPr>
          <p:nvPr/>
        </p:nvPicPr>
        <p:blipFill>
          <a:blip r:embed="rId3"/>
          <a:stretch>
            <a:fillRect/>
          </a:stretch>
        </p:blipFill>
        <p:spPr>
          <a:xfrm>
            <a:off x="901700" y="1752600"/>
            <a:ext cx="7340600" cy="3352800"/>
          </a:xfrm>
          <a:prstGeom prst="rect">
            <a:avLst/>
          </a:prstGeom>
        </p:spPr>
      </p:pic>
      <p:pic>
        <p:nvPicPr>
          <p:cNvPr id="7" name="Picture 6"/>
          <p:cNvPicPr>
            <a:picLocks noChangeAspect="1"/>
          </p:cNvPicPr>
          <p:nvPr/>
        </p:nvPicPr>
        <p:blipFill>
          <a:blip r:embed="rId4"/>
          <a:stretch>
            <a:fillRect/>
          </a:stretch>
        </p:blipFill>
        <p:spPr>
          <a:xfrm>
            <a:off x="3018860" y="627280"/>
            <a:ext cx="6326909" cy="6858000"/>
          </a:xfrm>
          <a:prstGeom prst="rect">
            <a:avLst/>
          </a:prstGeom>
        </p:spPr>
      </p:pic>
    </p:spTree>
    <p:extLst>
      <p:ext uri="{BB962C8B-B14F-4D97-AF65-F5344CB8AC3E}">
        <p14:creationId xmlns:p14="http://schemas.microsoft.com/office/powerpoint/2010/main" val="166528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4710154"/>
              </p:ext>
            </p:extLst>
          </p:nvPr>
        </p:nvGraphicFramePr>
        <p:xfrm>
          <a:off x="470027" y="923387"/>
          <a:ext cx="8216772" cy="5853683"/>
        </p:xfrm>
        <a:graphic>
          <a:graphicData uri="http://schemas.openxmlformats.org/drawingml/2006/table">
            <a:tbl>
              <a:tblPr firstRow="1" bandRow="1">
                <a:tableStyleId>{5C22544A-7EE6-4342-B048-85BDC9FD1C3A}</a:tableStyleId>
              </a:tblPr>
              <a:tblGrid>
                <a:gridCol w="822745"/>
                <a:gridCol w="5696607"/>
                <a:gridCol w="1697420"/>
              </a:tblGrid>
              <a:tr h="359370">
                <a:tc>
                  <a:txBody>
                    <a:bodyPr/>
                    <a:lstStyle/>
                    <a:p>
                      <a:r>
                        <a:rPr lang="en-US" dirty="0" smtClean="0"/>
                        <a:t>Week</a:t>
                      </a:r>
                      <a:endParaRPr lang="en-US" dirty="0"/>
                    </a:p>
                  </a:txBody>
                  <a:tcPr/>
                </a:tc>
                <a:tc>
                  <a:txBody>
                    <a:bodyPr/>
                    <a:lstStyle/>
                    <a:p>
                      <a:r>
                        <a:rPr lang="en-US" dirty="0" smtClean="0"/>
                        <a:t>Topic</a:t>
                      </a:r>
                      <a:endParaRPr lang="en-US" dirty="0"/>
                    </a:p>
                  </a:txBody>
                  <a:tcPr/>
                </a:tc>
                <a:tc>
                  <a:txBody>
                    <a:bodyPr/>
                    <a:lstStyle/>
                    <a:p>
                      <a:r>
                        <a:rPr lang="en-US" dirty="0" smtClean="0"/>
                        <a:t>Assignments</a:t>
                      </a:r>
                      <a:endParaRPr lang="en-US" dirty="0"/>
                    </a:p>
                  </a:txBody>
                  <a:tcPr/>
                </a:tc>
              </a:tr>
              <a:tr h="359370">
                <a:tc>
                  <a:txBody>
                    <a:bodyPr/>
                    <a:lstStyle/>
                    <a:p>
                      <a:r>
                        <a:rPr lang="en-US" dirty="0" smtClean="0">
                          <a:solidFill>
                            <a:schemeClr val="tx1"/>
                          </a:solidFill>
                        </a:rPr>
                        <a:t>1/29</a:t>
                      </a:r>
                      <a:endParaRPr lang="en-US" dirty="0">
                        <a:solidFill>
                          <a:schemeClr val="tx1"/>
                        </a:solidFill>
                      </a:endParaRPr>
                    </a:p>
                  </a:txBody>
                  <a:tcPr/>
                </a:tc>
                <a:tc>
                  <a:txBody>
                    <a:bodyPr/>
                    <a:lstStyle/>
                    <a:p>
                      <a:r>
                        <a:rPr lang="en-US" dirty="0" smtClean="0">
                          <a:solidFill>
                            <a:schemeClr val="tx1"/>
                          </a:solidFill>
                        </a:rPr>
                        <a:t>Intro to EBM, review of fisheries assessment models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t>2/5</a:t>
                      </a:r>
                      <a:endParaRPr lang="en-US" dirty="0"/>
                    </a:p>
                  </a:txBody>
                  <a:tcPr/>
                </a:tc>
                <a:tc>
                  <a:txBody>
                    <a:bodyPr/>
                    <a:lstStyle/>
                    <a:p>
                      <a:r>
                        <a:rPr lang="en-US" dirty="0" smtClean="0"/>
                        <a:t>No Class - weather</a:t>
                      </a:r>
                      <a:endParaRPr lang="en-US" dirty="0"/>
                    </a:p>
                  </a:txBody>
                  <a:tcPr/>
                </a:tc>
                <a:tc>
                  <a:txBody>
                    <a:bodyPr/>
                    <a:lstStyle/>
                    <a:p>
                      <a:endParaRPr lang="en-US" dirty="0"/>
                    </a:p>
                  </a:txBody>
                  <a:tcPr/>
                </a:tc>
              </a:tr>
              <a:tr h="359370">
                <a:tc>
                  <a:txBody>
                    <a:bodyPr/>
                    <a:lstStyle/>
                    <a:p>
                      <a:r>
                        <a:rPr lang="en-US" dirty="0" smtClean="0"/>
                        <a:t>2/12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Stock assessment models with ecosystem processes</a:t>
                      </a:r>
                    </a:p>
                  </a:txBody>
                  <a:tcPr/>
                </a:tc>
                <a:tc>
                  <a:txBody>
                    <a:bodyPr/>
                    <a:lstStyle/>
                    <a:p>
                      <a:endParaRPr lang="en-US"/>
                    </a:p>
                  </a:txBody>
                  <a:tcPr/>
                </a:tc>
              </a:tr>
              <a:tr h="359370">
                <a:tc>
                  <a:txBody>
                    <a:bodyPr/>
                    <a:lstStyle/>
                    <a:p>
                      <a:r>
                        <a:rPr lang="en-US" dirty="0" smtClean="0"/>
                        <a:t>2/19</a:t>
                      </a:r>
                      <a:endParaRPr lang="en-US" dirty="0"/>
                    </a:p>
                  </a:txBody>
                  <a:tcPr/>
                </a:tc>
                <a:tc>
                  <a:txBody>
                    <a:bodyPr/>
                    <a:lstStyle/>
                    <a:p>
                      <a:r>
                        <a:rPr lang="en-US" dirty="0" smtClean="0"/>
                        <a:t>Guest lecture:</a:t>
                      </a:r>
                      <a:r>
                        <a:rPr lang="en-US" baseline="0" dirty="0" smtClean="0"/>
                        <a:t> </a:t>
                      </a:r>
                      <a:r>
                        <a:rPr lang="en-US" dirty="0" smtClean="0"/>
                        <a:t>Food web models</a:t>
                      </a:r>
                      <a:r>
                        <a:rPr lang="en-US" baseline="0" dirty="0" smtClean="0"/>
                        <a:t> I (</a:t>
                      </a:r>
                      <a:r>
                        <a:rPr lang="en-US" baseline="0" dirty="0" err="1" smtClean="0"/>
                        <a:t>Ecopath</a:t>
                      </a:r>
                      <a:r>
                        <a:rPr lang="en-US" baseline="0" dirty="0" smtClean="0"/>
                        <a: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1 due</a:t>
                      </a:r>
                    </a:p>
                  </a:txBody>
                  <a:tcPr/>
                </a:tc>
              </a:tr>
              <a:tr h="359370">
                <a:tc>
                  <a:txBody>
                    <a:bodyPr/>
                    <a:lstStyle/>
                    <a:p>
                      <a:r>
                        <a:rPr lang="en-US" dirty="0" smtClean="0"/>
                        <a:t>2/26</a:t>
                      </a:r>
                      <a:endParaRPr lang="en-US" dirty="0"/>
                    </a:p>
                  </a:txBody>
                  <a:tcPr/>
                </a:tc>
                <a:tc>
                  <a:txBody>
                    <a:bodyPr/>
                    <a:lstStyle/>
                    <a:p>
                      <a:r>
                        <a:rPr lang="en-US" dirty="0" smtClean="0"/>
                        <a:t>Guest lecture: Food</a:t>
                      </a:r>
                      <a:r>
                        <a:rPr lang="en-US" baseline="0" dirty="0" smtClean="0"/>
                        <a:t> web models II (</a:t>
                      </a:r>
                      <a:r>
                        <a:rPr lang="en-US" baseline="0" dirty="0" err="1" smtClean="0"/>
                        <a:t>Ecosim</a:t>
                      </a:r>
                      <a:r>
                        <a:rPr lang="en-US" baseline="0" dirty="0" smtClean="0"/>
                        <a:t>)</a:t>
                      </a:r>
                      <a:endParaRPr lang="en-US" dirty="0"/>
                    </a:p>
                  </a:txBody>
                  <a:tcPr/>
                </a:tc>
                <a:tc>
                  <a:txBody>
                    <a:bodyPr/>
                    <a:lstStyle/>
                    <a:p>
                      <a:r>
                        <a:rPr lang="en-US" dirty="0" smtClean="0"/>
                        <a:t>Project</a:t>
                      </a:r>
                      <a:r>
                        <a:rPr lang="en-US" baseline="0" dirty="0" smtClean="0"/>
                        <a:t> outlines</a:t>
                      </a:r>
                      <a:endParaRPr lang="en-US" dirty="0"/>
                    </a:p>
                  </a:txBody>
                  <a:tcPr/>
                </a:tc>
              </a:tr>
              <a:tr h="359370">
                <a:tc>
                  <a:txBody>
                    <a:bodyPr/>
                    <a:lstStyle/>
                    <a:p>
                      <a:r>
                        <a:rPr lang="en-US" dirty="0" smtClean="0">
                          <a:solidFill>
                            <a:schemeClr val="tx1"/>
                          </a:solidFill>
                        </a:rPr>
                        <a:t>3</a:t>
                      </a:r>
                      <a:r>
                        <a:rPr lang="en-US" baseline="0" dirty="0" smtClean="0">
                          <a:solidFill>
                            <a:schemeClr val="tx1"/>
                          </a:solidFill>
                        </a:rPr>
                        <a:t>/ 4</a:t>
                      </a:r>
                      <a:endParaRPr lang="en-US" dirty="0">
                        <a:solidFill>
                          <a:schemeClr val="tx1"/>
                        </a:solidFill>
                      </a:endParaRPr>
                    </a:p>
                  </a:txBody>
                  <a:tcPr/>
                </a:tc>
                <a:tc>
                  <a:txBody>
                    <a:bodyPr/>
                    <a:lstStyle/>
                    <a:p>
                      <a:r>
                        <a:rPr lang="en-US" dirty="0" smtClean="0">
                          <a:solidFill>
                            <a:schemeClr val="tx1"/>
                          </a:solidFill>
                        </a:rPr>
                        <a:t>Multispecies models, estimating species interactions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solidFill>
                            <a:schemeClr val="tx1"/>
                          </a:solidFill>
                        </a:rPr>
                        <a:t>3/11</a:t>
                      </a:r>
                      <a:endParaRPr lang="en-US" dirty="0">
                        <a:solidFill>
                          <a:schemeClr val="tx1"/>
                        </a:solidFill>
                      </a:endParaRPr>
                    </a:p>
                  </a:txBody>
                  <a:tcPr/>
                </a:tc>
                <a:tc>
                  <a:txBody>
                    <a:bodyPr/>
                    <a:lstStyle/>
                    <a:p>
                      <a:r>
                        <a:rPr lang="en-US" dirty="0" smtClean="0">
                          <a:solidFill>
                            <a:schemeClr val="tx1"/>
                          </a:solidFill>
                        </a:rPr>
                        <a:t>Marine spatial planning models, marine reserve design</a:t>
                      </a:r>
                      <a:endParaRPr lang="en-US" dirty="0">
                        <a:solidFill>
                          <a:schemeClr val="tx1"/>
                        </a:solidFill>
                      </a:endParaRPr>
                    </a:p>
                  </a:txBody>
                  <a:tcPr/>
                </a:tc>
                <a:tc>
                  <a:txBody>
                    <a:bodyPr/>
                    <a:lstStyle/>
                    <a:p>
                      <a:r>
                        <a:rPr lang="en-US" dirty="0" smtClean="0">
                          <a:solidFill>
                            <a:schemeClr val="tx1"/>
                          </a:solidFill>
                        </a:rPr>
                        <a:t>HWK 2 due</a:t>
                      </a:r>
                      <a:endParaRPr lang="en-US" dirty="0">
                        <a:solidFill>
                          <a:schemeClr val="tx1"/>
                        </a:solidFill>
                      </a:endParaRPr>
                    </a:p>
                  </a:txBody>
                  <a:tcPr/>
                </a:tc>
              </a:tr>
              <a:tr h="359370">
                <a:tc>
                  <a:txBody>
                    <a:bodyPr/>
                    <a:lstStyle/>
                    <a:p>
                      <a:r>
                        <a:rPr lang="en-US" dirty="0" smtClean="0"/>
                        <a:t>3/18</a:t>
                      </a:r>
                      <a:endParaRPr lang="en-US" dirty="0"/>
                    </a:p>
                  </a:txBody>
                  <a:tcPr/>
                </a:tc>
                <a:tc>
                  <a:txBody>
                    <a:bodyPr/>
                    <a:lstStyle/>
                    <a:p>
                      <a:r>
                        <a:rPr lang="en-US" dirty="0" smtClean="0"/>
                        <a:t>SPRING BREAK</a:t>
                      </a:r>
                      <a:endParaRPr lang="en-US" dirty="0"/>
                    </a:p>
                  </a:txBody>
                  <a:tcPr/>
                </a:tc>
                <a:tc>
                  <a:txBody>
                    <a:bodyPr/>
                    <a:lstStyle/>
                    <a:p>
                      <a:endParaRPr lang="en-US" dirty="0"/>
                    </a:p>
                  </a:txBody>
                  <a:tcPr/>
                </a:tc>
              </a:tr>
              <a:tr h="367283">
                <a:tc>
                  <a:txBody>
                    <a:bodyPr/>
                    <a:lstStyle/>
                    <a:p>
                      <a:r>
                        <a:rPr lang="en-US" dirty="0" smtClean="0"/>
                        <a:t>3/25</a:t>
                      </a:r>
                      <a:endParaRPr lang="en-US" dirty="0"/>
                    </a:p>
                  </a:txBody>
                  <a:tcPr/>
                </a:tc>
                <a:tc>
                  <a:txBody>
                    <a:bodyPr/>
                    <a:lstStyle/>
                    <a:p>
                      <a:r>
                        <a:rPr lang="en-US" dirty="0" smtClean="0"/>
                        <a:t>No Class - IMS Research Symposium</a:t>
                      </a:r>
                      <a:r>
                        <a:rPr lang="en-US" baseline="0" dirty="0" smtClean="0"/>
                        <a:t> </a:t>
                      </a:r>
                      <a:r>
                        <a:rPr lang="en-US" dirty="0" smtClean="0"/>
                        <a:t>(several mini-lectures)</a:t>
                      </a:r>
                      <a:endParaRPr lang="en-US" dirty="0"/>
                    </a:p>
                  </a:txBody>
                  <a:tcPr/>
                </a:tc>
                <a:tc>
                  <a:txBody>
                    <a:bodyPr/>
                    <a:lstStyle/>
                    <a:p>
                      <a:r>
                        <a:rPr lang="en-US" dirty="0" smtClean="0"/>
                        <a:t>HWK 3 due</a:t>
                      </a:r>
                      <a:endParaRPr lang="en-US" dirty="0"/>
                    </a:p>
                  </a:txBody>
                  <a:tcPr/>
                </a:tc>
              </a:tr>
              <a:tr h="315311">
                <a:tc>
                  <a:txBody>
                    <a:bodyPr/>
                    <a:lstStyle/>
                    <a:p>
                      <a:r>
                        <a:rPr lang="en-US" dirty="0" smtClean="0">
                          <a:solidFill>
                            <a:schemeClr val="tx1"/>
                          </a:solidFill>
                        </a:rPr>
                        <a:t>4/1</a:t>
                      </a:r>
                      <a:endParaRPr lang="en-US" dirty="0">
                        <a:solidFill>
                          <a:schemeClr val="tx1"/>
                        </a:solidFill>
                      </a:endParaRPr>
                    </a:p>
                  </a:txBody>
                  <a:tcPr/>
                </a:tc>
                <a:tc>
                  <a:txBody>
                    <a:bodyPr/>
                    <a:lstStyle/>
                    <a:p>
                      <a:r>
                        <a:rPr lang="en-US" dirty="0" smtClean="0">
                          <a:solidFill>
                            <a:schemeClr val="tx1"/>
                          </a:solidFill>
                        </a:rPr>
                        <a:t>Valuation of ecosystem</a:t>
                      </a:r>
                      <a:r>
                        <a:rPr lang="en-US" baseline="0" dirty="0" smtClean="0">
                          <a:solidFill>
                            <a:schemeClr val="tx1"/>
                          </a:solidFill>
                        </a:rPr>
                        <a:t> services</a:t>
                      </a:r>
                      <a:endParaRPr lang="en-US" dirty="0">
                        <a:solidFill>
                          <a:schemeClr val="tx1"/>
                        </a:solidFill>
                      </a:endParaRPr>
                    </a:p>
                  </a:txBody>
                  <a:tcPr/>
                </a:tc>
                <a:tc>
                  <a:txBody>
                    <a:bodyPr/>
                    <a:lstStyle/>
                    <a:p>
                      <a:endParaRPr lang="en-US" dirty="0">
                        <a:solidFill>
                          <a:schemeClr val="accent2"/>
                        </a:solidFill>
                      </a:endParaRPr>
                    </a:p>
                  </a:txBody>
                  <a:tcPr/>
                </a:tc>
              </a:tr>
              <a:tr h="359370">
                <a:tc>
                  <a:txBody>
                    <a:bodyPr/>
                    <a:lstStyle/>
                    <a:p>
                      <a:r>
                        <a:rPr lang="en-US" dirty="0" smtClean="0"/>
                        <a:t>4/8</a:t>
                      </a:r>
                      <a:endParaRPr lang="en-US" dirty="0"/>
                    </a:p>
                  </a:txBody>
                  <a:tcPr/>
                </a:tc>
                <a:tc>
                  <a:txBody>
                    <a:bodyPr/>
                    <a:lstStyle/>
                    <a:p>
                      <a:r>
                        <a:rPr lang="en-US" dirty="0" smtClean="0"/>
                        <a:t>No Class –</a:t>
                      </a:r>
                      <a:r>
                        <a:rPr lang="en-US" baseline="0" dirty="0" smtClean="0"/>
                        <a:t> Stock Synthesis training course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HWK 4 due</a:t>
                      </a:r>
                    </a:p>
                  </a:txBody>
                  <a:tcPr/>
                </a:tc>
              </a:tr>
              <a:tr h="359370">
                <a:tc>
                  <a:txBody>
                    <a:bodyPr/>
                    <a:lstStyle/>
                    <a:p>
                      <a:r>
                        <a:rPr lang="en-US" dirty="0" smtClean="0"/>
                        <a:t>4/15</a:t>
                      </a:r>
                      <a:endParaRPr lang="en-US" dirty="0"/>
                    </a:p>
                  </a:txBody>
                  <a:tcPr/>
                </a:tc>
                <a:tc>
                  <a:txBody>
                    <a:bodyPr/>
                    <a:lstStyle/>
                    <a:p>
                      <a:r>
                        <a:rPr lang="en-US" dirty="0" smtClean="0"/>
                        <a:t>Whole of</a:t>
                      </a:r>
                      <a:r>
                        <a:rPr lang="en-US" baseline="0" dirty="0" smtClean="0"/>
                        <a:t> system models, MSE for ecosystems</a:t>
                      </a:r>
                      <a:endParaRPr lang="en-US" dirty="0"/>
                    </a:p>
                  </a:txBody>
                  <a:tcPr/>
                </a:tc>
                <a:tc>
                  <a:txBody>
                    <a:bodyPr/>
                    <a:lstStyle/>
                    <a:p>
                      <a:endParaRPr lang="en-US" dirty="0"/>
                    </a:p>
                  </a:txBody>
                  <a:tcPr/>
                </a:tc>
              </a:tr>
              <a:tr h="359370">
                <a:tc>
                  <a:txBody>
                    <a:bodyPr/>
                    <a:lstStyle/>
                    <a:p>
                      <a:r>
                        <a:rPr lang="en-US" dirty="0" smtClean="0">
                          <a:solidFill>
                            <a:schemeClr val="accent2"/>
                          </a:solidFill>
                        </a:rPr>
                        <a:t>4/22</a:t>
                      </a:r>
                      <a:endParaRPr lang="en-US" dirty="0">
                        <a:solidFill>
                          <a:schemeClr val="accent2"/>
                        </a:solidFill>
                      </a:endParaRPr>
                    </a:p>
                  </a:txBody>
                  <a:tcPr/>
                </a:tc>
                <a:tc>
                  <a:txBody>
                    <a:bodyPr/>
                    <a:lstStyle/>
                    <a:p>
                      <a:r>
                        <a:rPr lang="en-US" dirty="0" smtClean="0">
                          <a:solidFill>
                            <a:schemeClr val="accent2"/>
                          </a:solidFill>
                        </a:rPr>
                        <a:t>Qualitative modeling, model structure uncertainty</a:t>
                      </a:r>
                      <a:endParaRPr lang="en-US" dirty="0">
                        <a:solidFill>
                          <a:schemeClr val="accent2"/>
                        </a:solidFill>
                      </a:endParaRPr>
                    </a:p>
                  </a:txBody>
                  <a:tcPr/>
                </a:tc>
                <a:tc>
                  <a:txBody>
                    <a:bodyPr/>
                    <a:lstStyle/>
                    <a:p>
                      <a:r>
                        <a:rPr lang="en-US" dirty="0" smtClean="0">
                          <a:solidFill>
                            <a:schemeClr val="accent2"/>
                          </a:solidFill>
                        </a:rPr>
                        <a:t>HWK 5 due</a:t>
                      </a:r>
                      <a:endParaRPr lang="en-US" dirty="0">
                        <a:solidFill>
                          <a:schemeClr val="accent2"/>
                        </a:solidFill>
                      </a:endParaRPr>
                    </a:p>
                  </a:txBody>
                  <a:tcPr/>
                </a:tc>
              </a:tr>
              <a:tr h="359370">
                <a:tc>
                  <a:txBody>
                    <a:bodyPr/>
                    <a:lstStyle/>
                    <a:p>
                      <a:r>
                        <a:rPr lang="en-US" dirty="0" smtClean="0"/>
                        <a:t>4/29</a:t>
                      </a:r>
                      <a:endParaRPr lang="en-US" dirty="0"/>
                    </a:p>
                  </a:txBody>
                  <a:tcPr/>
                </a:tc>
                <a:tc>
                  <a:txBody>
                    <a:bodyPr/>
                    <a:lstStyle/>
                    <a:p>
                      <a:r>
                        <a:rPr lang="en-US" dirty="0" smtClean="0"/>
                        <a:t>Participatory</a:t>
                      </a:r>
                      <a:r>
                        <a:rPr lang="en-US" baseline="0" dirty="0" smtClean="0"/>
                        <a:t> modeling, </a:t>
                      </a:r>
                      <a:r>
                        <a:rPr lang="en-US" baseline="0" dirty="0" err="1" smtClean="0"/>
                        <a:t>multicriteria</a:t>
                      </a:r>
                      <a:r>
                        <a:rPr lang="en-US" baseline="0" dirty="0" smtClean="0"/>
                        <a:t> decision analysis</a:t>
                      </a:r>
                      <a:endParaRPr lang="en-US" dirty="0"/>
                    </a:p>
                  </a:txBody>
                  <a:tcPr/>
                </a:tc>
                <a:tc>
                  <a:txBody>
                    <a:bodyPr/>
                    <a:lstStyle/>
                    <a:p>
                      <a:endParaRPr lang="en-US" dirty="0"/>
                    </a:p>
                  </a:txBody>
                  <a:tcPr/>
                </a:tc>
              </a:tr>
              <a:tr h="359370">
                <a:tc>
                  <a:txBody>
                    <a:bodyPr/>
                    <a:lstStyle/>
                    <a:p>
                      <a:r>
                        <a:rPr lang="en-US" dirty="0" smtClean="0"/>
                        <a:t>5/6</a:t>
                      </a:r>
                      <a:endParaRPr lang="en-US" dirty="0"/>
                    </a:p>
                  </a:txBody>
                  <a:tcPr/>
                </a:tc>
                <a:tc>
                  <a:txBody>
                    <a:bodyPr/>
                    <a:lstStyle/>
                    <a:p>
                      <a:r>
                        <a:rPr lang="en-US" dirty="0" smtClean="0"/>
                        <a:t>Final</a:t>
                      </a:r>
                      <a:r>
                        <a:rPr lang="en-US" baseline="0" dirty="0" smtClean="0"/>
                        <a:t> exam: Project Presentations</a:t>
                      </a:r>
                      <a:endParaRPr lang="en-US" dirty="0"/>
                    </a:p>
                  </a:txBody>
                  <a:tcPr/>
                </a:tc>
                <a:tc>
                  <a:txBody>
                    <a:bodyPr/>
                    <a:lstStyle/>
                    <a:p>
                      <a:r>
                        <a:rPr lang="en-US" dirty="0" smtClean="0"/>
                        <a:t>Final</a:t>
                      </a:r>
                      <a:r>
                        <a:rPr lang="en-US" baseline="0" dirty="0" smtClean="0"/>
                        <a:t> papers</a:t>
                      </a:r>
                      <a:endParaRPr lang="en-US" dirty="0"/>
                    </a:p>
                  </a:txBody>
                  <a:tcPr/>
                </a:tc>
              </a:tr>
            </a:tbl>
          </a:graphicData>
        </a:graphic>
      </p:graphicFrame>
    </p:spTree>
    <p:extLst>
      <p:ext uri="{BB962C8B-B14F-4D97-AF65-F5344CB8AC3E}">
        <p14:creationId xmlns:p14="http://schemas.microsoft.com/office/powerpoint/2010/main" val="2962469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4" name="Picture 3"/>
          <p:cNvPicPr>
            <a:picLocks noChangeAspect="1"/>
          </p:cNvPicPr>
          <p:nvPr/>
        </p:nvPicPr>
        <p:blipFill>
          <a:blip r:embed="rId2"/>
          <a:stretch>
            <a:fillRect/>
          </a:stretch>
        </p:blipFill>
        <p:spPr>
          <a:xfrm>
            <a:off x="1028700" y="977900"/>
            <a:ext cx="7073900" cy="4902200"/>
          </a:xfrm>
          <a:prstGeom prst="rect">
            <a:avLst/>
          </a:prstGeom>
        </p:spPr>
      </p:pic>
      <p:pic>
        <p:nvPicPr>
          <p:cNvPr id="5" name="Picture 4"/>
          <p:cNvPicPr>
            <a:picLocks noChangeAspect="1"/>
          </p:cNvPicPr>
          <p:nvPr/>
        </p:nvPicPr>
        <p:blipFill>
          <a:blip r:embed="rId3"/>
          <a:stretch>
            <a:fillRect/>
          </a:stretch>
        </p:blipFill>
        <p:spPr>
          <a:xfrm>
            <a:off x="2933700" y="2895600"/>
            <a:ext cx="3276600" cy="1054100"/>
          </a:xfrm>
          <a:prstGeom prst="rect">
            <a:avLst/>
          </a:prstGeom>
        </p:spPr>
      </p:pic>
      <p:pic>
        <p:nvPicPr>
          <p:cNvPr id="6" name="Picture 5"/>
          <p:cNvPicPr>
            <a:picLocks noChangeAspect="1"/>
          </p:cNvPicPr>
          <p:nvPr/>
        </p:nvPicPr>
        <p:blipFill>
          <a:blip r:embed="rId4"/>
          <a:stretch>
            <a:fillRect/>
          </a:stretch>
        </p:blipFill>
        <p:spPr>
          <a:xfrm>
            <a:off x="4028626" y="4198359"/>
            <a:ext cx="2463800" cy="939800"/>
          </a:xfrm>
          <a:prstGeom prst="rect">
            <a:avLst/>
          </a:prstGeom>
        </p:spPr>
      </p:pic>
      <p:pic>
        <p:nvPicPr>
          <p:cNvPr id="7" name="Picture 6"/>
          <p:cNvPicPr>
            <a:picLocks noChangeAspect="1"/>
          </p:cNvPicPr>
          <p:nvPr/>
        </p:nvPicPr>
        <p:blipFill>
          <a:blip r:embed="rId5"/>
          <a:stretch>
            <a:fillRect/>
          </a:stretch>
        </p:blipFill>
        <p:spPr>
          <a:xfrm>
            <a:off x="2933700" y="4874784"/>
            <a:ext cx="6908800" cy="2603500"/>
          </a:xfrm>
          <a:prstGeom prst="rect">
            <a:avLst/>
          </a:prstGeom>
        </p:spPr>
      </p:pic>
    </p:spTree>
    <p:extLst>
      <p:ext uri="{BB962C8B-B14F-4D97-AF65-F5344CB8AC3E}">
        <p14:creationId xmlns:p14="http://schemas.microsoft.com/office/powerpoint/2010/main" val="75725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matrix</a:t>
            </a:r>
            <a:endParaRPr lang="en-US" dirty="0"/>
          </a:p>
        </p:txBody>
      </p:sp>
      <p:sp>
        <p:nvSpPr>
          <p:cNvPr id="3" name="Content Placeholder 2"/>
          <p:cNvSpPr>
            <a:spLocks noGrp="1"/>
          </p:cNvSpPr>
          <p:nvPr>
            <p:ph idx="1"/>
          </p:nvPr>
        </p:nvSpPr>
        <p:spPr/>
        <p:txBody>
          <a:bodyPr/>
          <a:lstStyle/>
          <a:p>
            <a:r>
              <a:rPr lang="en-US" dirty="0" err="1" smtClean="0"/>
              <a:t>nn</a:t>
            </a:r>
            <a:endParaRPr lang="en-US" dirty="0"/>
          </a:p>
        </p:txBody>
      </p:sp>
      <p:pic>
        <p:nvPicPr>
          <p:cNvPr id="5" name="Picture 4"/>
          <p:cNvPicPr>
            <a:picLocks noChangeAspect="1"/>
          </p:cNvPicPr>
          <p:nvPr/>
        </p:nvPicPr>
        <p:blipFill>
          <a:blip r:embed="rId2"/>
          <a:stretch>
            <a:fillRect/>
          </a:stretch>
        </p:blipFill>
        <p:spPr>
          <a:xfrm>
            <a:off x="187623" y="1233379"/>
            <a:ext cx="7035800" cy="2882900"/>
          </a:xfrm>
          <a:prstGeom prst="rect">
            <a:avLst/>
          </a:prstGeom>
        </p:spPr>
      </p:pic>
      <p:pic>
        <p:nvPicPr>
          <p:cNvPr id="6" name="Picture 5"/>
          <p:cNvPicPr>
            <a:picLocks noChangeAspect="1"/>
          </p:cNvPicPr>
          <p:nvPr/>
        </p:nvPicPr>
        <p:blipFill>
          <a:blip r:embed="rId3"/>
          <a:stretch>
            <a:fillRect/>
          </a:stretch>
        </p:blipFill>
        <p:spPr>
          <a:xfrm>
            <a:off x="2373523" y="3644900"/>
            <a:ext cx="7340600" cy="3213100"/>
          </a:xfrm>
          <a:prstGeom prst="rect">
            <a:avLst/>
          </a:prstGeom>
        </p:spPr>
      </p:pic>
    </p:spTree>
    <p:extLst>
      <p:ext uri="{BB962C8B-B14F-4D97-AF65-F5344CB8AC3E}">
        <p14:creationId xmlns:p14="http://schemas.microsoft.com/office/powerpoint/2010/main" val="275180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Absolute # of feedbacks and weighted predictions matrix</a:t>
            </a:r>
            <a:endParaRPr lang="en-US" dirty="0"/>
          </a:p>
        </p:txBody>
      </p:sp>
      <p:sp>
        <p:nvSpPr>
          <p:cNvPr id="3" name="Content Placeholder 2"/>
          <p:cNvSpPr>
            <a:spLocks noGrp="1"/>
          </p:cNvSpPr>
          <p:nvPr>
            <p:ph idx="1"/>
          </p:nvPr>
        </p:nvSpPr>
        <p:spPr/>
        <p:txBody>
          <a:bodyPr/>
          <a:lstStyle/>
          <a:p>
            <a:r>
              <a:rPr lang="en-US" dirty="0" smtClean="0"/>
              <a:t>Each element of T count of total number of positive and negative feedback cycles in a response.</a:t>
            </a:r>
          </a:p>
          <a:p>
            <a:r>
              <a:rPr lang="en-US" dirty="0" smtClean="0"/>
              <a:t>D et al. 2002</a:t>
            </a:r>
            <a:endParaRPr lang="en-US" dirty="0"/>
          </a:p>
        </p:txBody>
      </p:sp>
      <p:pic>
        <p:nvPicPr>
          <p:cNvPr id="4" name="Picture 3"/>
          <p:cNvPicPr>
            <a:picLocks noChangeAspect="1"/>
          </p:cNvPicPr>
          <p:nvPr/>
        </p:nvPicPr>
        <p:blipFill>
          <a:blip r:embed="rId2"/>
          <a:stretch>
            <a:fillRect/>
          </a:stretch>
        </p:blipFill>
        <p:spPr>
          <a:xfrm>
            <a:off x="-1176543" y="1712445"/>
            <a:ext cx="6997700" cy="5295900"/>
          </a:xfrm>
          <a:prstGeom prst="rect">
            <a:avLst/>
          </a:prstGeom>
        </p:spPr>
      </p:pic>
      <p:pic>
        <p:nvPicPr>
          <p:cNvPr id="5" name="Picture 4"/>
          <p:cNvPicPr>
            <a:picLocks noChangeAspect="1"/>
          </p:cNvPicPr>
          <p:nvPr/>
        </p:nvPicPr>
        <p:blipFill>
          <a:blip r:embed="rId3"/>
          <a:stretch>
            <a:fillRect/>
          </a:stretch>
        </p:blipFill>
        <p:spPr>
          <a:xfrm>
            <a:off x="3096492" y="2577562"/>
            <a:ext cx="7010400" cy="5715000"/>
          </a:xfrm>
          <a:prstGeom prst="rect">
            <a:avLst/>
          </a:prstGeom>
        </p:spPr>
      </p:pic>
    </p:spTree>
    <p:extLst>
      <p:ext uri="{BB962C8B-B14F-4D97-AF65-F5344CB8AC3E}">
        <p14:creationId xmlns:p14="http://schemas.microsoft.com/office/powerpoint/2010/main" val="291405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224" y="0"/>
            <a:ext cx="5562600" cy="1905000"/>
          </a:xfrm>
          <a:prstGeom prst="rect">
            <a:avLst/>
          </a:prstGeom>
        </p:spPr>
      </p:pic>
      <p:pic>
        <p:nvPicPr>
          <p:cNvPr id="5" name="Picture 4"/>
          <p:cNvPicPr>
            <a:picLocks noChangeAspect="1"/>
          </p:cNvPicPr>
          <p:nvPr/>
        </p:nvPicPr>
        <p:blipFill>
          <a:blip r:embed="rId3"/>
          <a:stretch>
            <a:fillRect/>
          </a:stretch>
        </p:blipFill>
        <p:spPr>
          <a:xfrm>
            <a:off x="17866" y="1778000"/>
            <a:ext cx="6832600" cy="1905000"/>
          </a:xfrm>
          <a:prstGeom prst="rect">
            <a:avLst/>
          </a:prstGeom>
        </p:spPr>
      </p:pic>
      <p:pic>
        <p:nvPicPr>
          <p:cNvPr id="6" name="Picture 5"/>
          <p:cNvPicPr>
            <a:picLocks noChangeAspect="1"/>
          </p:cNvPicPr>
          <p:nvPr/>
        </p:nvPicPr>
        <p:blipFill>
          <a:blip r:embed="rId4"/>
          <a:stretch>
            <a:fillRect/>
          </a:stretch>
        </p:blipFill>
        <p:spPr>
          <a:xfrm>
            <a:off x="-179645" y="3922750"/>
            <a:ext cx="3416300" cy="1587500"/>
          </a:xfrm>
          <a:prstGeom prst="rect">
            <a:avLst/>
          </a:prstGeom>
        </p:spPr>
      </p:pic>
      <p:pic>
        <p:nvPicPr>
          <p:cNvPr id="7" name="Picture 6"/>
          <p:cNvPicPr>
            <a:picLocks noChangeAspect="1"/>
          </p:cNvPicPr>
          <p:nvPr/>
        </p:nvPicPr>
        <p:blipFill>
          <a:blip r:embed="rId5"/>
          <a:stretch>
            <a:fillRect/>
          </a:stretch>
        </p:blipFill>
        <p:spPr>
          <a:xfrm>
            <a:off x="3125558" y="3683000"/>
            <a:ext cx="6108700" cy="3175000"/>
          </a:xfrm>
          <a:prstGeom prst="rect">
            <a:avLst/>
          </a:prstGeom>
        </p:spPr>
      </p:pic>
    </p:spTree>
    <p:extLst>
      <p:ext uri="{BB962C8B-B14F-4D97-AF65-F5344CB8AC3E}">
        <p14:creationId xmlns:p14="http://schemas.microsoft.com/office/powerpoint/2010/main" val="3488294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549" y="209104"/>
            <a:ext cx="4849702" cy="3837756"/>
          </a:xfrm>
          <a:prstGeom prst="rect">
            <a:avLst/>
          </a:prstGeom>
        </p:spPr>
      </p:pic>
      <p:pic>
        <p:nvPicPr>
          <p:cNvPr id="3" name="Picture 2"/>
          <p:cNvPicPr>
            <a:picLocks noChangeAspect="1"/>
          </p:cNvPicPr>
          <p:nvPr/>
        </p:nvPicPr>
        <p:blipFill>
          <a:blip r:embed="rId3"/>
          <a:stretch>
            <a:fillRect/>
          </a:stretch>
        </p:blipFill>
        <p:spPr>
          <a:xfrm>
            <a:off x="3759039" y="5735570"/>
            <a:ext cx="6350000" cy="1689100"/>
          </a:xfrm>
          <a:prstGeom prst="rect">
            <a:avLst/>
          </a:prstGeom>
        </p:spPr>
      </p:pic>
      <p:pic>
        <p:nvPicPr>
          <p:cNvPr id="4" name="Picture 3"/>
          <p:cNvPicPr>
            <a:picLocks noChangeAspect="1"/>
          </p:cNvPicPr>
          <p:nvPr/>
        </p:nvPicPr>
        <p:blipFill>
          <a:blip r:embed="rId4"/>
          <a:stretch>
            <a:fillRect/>
          </a:stretch>
        </p:blipFill>
        <p:spPr>
          <a:xfrm>
            <a:off x="2057400" y="0"/>
            <a:ext cx="5004179" cy="6858000"/>
          </a:xfrm>
          <a:prstGeom prst="rect">
            <a:avLst/>
          </a:prstGeom>
        </p:spPr>
      </p:pic>
    </p:spTree>
    <p:extLst>
      <p:ext uri="{BB962C8B-B14F-4D97-AF65-F5344CB8AC3E}">
        <p14:creationId xmlns:p14="http://schemas.microsoft.com/office/powerpoint/2010/main" val="185786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By framing management actions as press perturbations, loop</a:t>
            </a:r>
          </a:p>
          <a:p>
            <a:r>
              <a:rPr lang="en-US" dirty="0"/>
              <a:t>analysis can be used to strategically examine a </a:t>
            </a:r>
            <a:r>
              <a:rPr lang="en-US" dirty="0" err="1"/>
              <a:t>foodweb’s</a:t>
            </a:r>
            <a:r>
              <a:rPr lang="en-US" dirty="0"/>
              <a:t> response</a:t>
            </a:r>
          </a:p>
          <a:p>
            <a:r>
              <a:rPr lang="en-US" dirty="0"/>
              <a:t>and provide system-wide understanding, useful for EBM</a:t>
            </a:r>
          </a:p>
          <a:p>
            <a:r>
              <a:rPr lang="en-US" dirty="0"/>
              <a:t>(Sainsbury et al., 2000; Link, 2010). In marine systems, researchers</a:t>
            </a:r>
          </a:p>
          <a:p>
            <a:r>
              <a:rPr lang="en-US" dirty="0"/>
              <a:t>have used loop analysis to forecast the response of a coral reef fish</a:t>
            </a:r>
          </a:p>
          <a:p>
            <a:r>
              <a:rPr lang="en-US" dirty="0"/>
              <a:t>community to sedimentation from dumping of mine waste</a:t>
            </a:r>
          </a:p>
          <a:p>
            <a:r>
              <a:rPr lang="en-US" dirty="0"/>
              <a:t>(</a:t>
            </a:r>
            <a:r>
              <a:rPr lang="en-US" dirty="0" err="1"/>
              <a:t>Dambacher</a:t>
            </a:r>
            <a:r>
              <a:rPr lang="en-US" dirty="0"/>
              <a:t> et al., 2007), to assess the stability of a </a:t>
            </a:r>
            <a:r>
              <a:rPr lang="en-US" dirty="0" err="1"/>
              <a:t>nearshore</a:t>
            </a:r>
            <a:endParaRPr lang="en-US" dirty="0"/>
          </a:p>
          <a:p>
            <a:r>
              <a:rPr lang="en-US" dirty="0"/>
              <a:t>benthic community after the invasion of abalone (</a:t>
            </a:r>
            <a:r>
              <a:rPr lang="en-US" dirty="0" err="1"/>
              <a:t>Haliotis</a:t>
            </a:r>
            <a:r>
              <a:rPr lang="en-US" dirty="0"/>
              <a:t> discus</a:t>
            </a:r>
          </a:p>
          <a:p>
            <a:r>
              <a:rPr lang="en-US" dirty="0" err="1"/>
              <a:t>hannai</a:t>
            </a:r>
            <a:r>
              <a:rPr lang="en-US" dirty="0"/>
              <a:t>; Ortiz and </a:t>
            </a:r>
            <a:r>
              <a:rPr lang="en-US" dirty="0" err="1"/>
              <a:t>Stotz</a:t>
            </a:r>
            <a:r>
              <a:rPr lang="en-US" dirty="0"/>
              <a:t>, 2007), and to compare management</a:t>
            </a:r>
          </a:p>
          <a:p>
            <a:r>
              <a:rPr lang="en-US" dirty="0"/>
              <a:t>actions for a scallop (</a:t>
            </a:r>
            <a:r>
              <a:rPr lang="en-US" dirty="0" err="1"/>
              <a:t>Argopecten</a:t>
            </a:r>
            <a:r>
              <a:rPr lang="en-US" dirty="0"/>
              <a:t> </a:t>
            </a:r>
            <a:r>
              <a:rPr lang="en-US" dirty="0" err="1"/>
              <a:t>purpuratus</a:t>
            </a:r>
            <a:r>
              <a:rPr lang="en-US" dirty="0"/>
              <a:t>) fishery under different</a:t>
            </a:r>
          </a:p>
          <a:p>
            <a:r>
              <a:rPr lang="en-US" dirty="0"/>
              <a:t>ocean conditions (Ortiz et al., 2002).</a:t>
            </a:r>
            <a:endParaRPr lang="en-US" dirty="0"/>
          </a:p>
        </p:txBody>
      </p:sp>
    </p:spTree>
    <p:extLst>
      <p:ext uri="{BB962C8B-B14F-4D97-AF65-F5344CB8AC3E}">
        <p14:creationId xmlns:p14="http://schemas.microsoft.com/office/powerpoint/2010/main" val="380266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management to loop analysis</a:t>
            </a:r>
            <a:endParaRPr lang="en-US" dirty="0"/>
          </a:p>
        </p:txBody>
      </p:sp>
      <p:sp>
        <p:nvSpPr>
          <p:cNvPr id="3" name="Content Placeholder 2"/>
          <p:cNvSpPr>
            <a:spLocks noGrp="1"/>
          </p:cNvSpPr>
          <p:nvPr>
            <p:ph idx="1"/>
          </p:nvPr>
        </p:nvSpPr>
        <p:spPr/>
        <p:txBody>
          <a:bodyPr/>
          <a:lstStyle/>
          <a:p>
            <a:r>
              <a:rPr lang="en-US" dirty="0" smtClean="0"/>
              <a:t>Carey et al. (2014)</a:t>
            </a:r>
          </a:p>
          <a:p>
            <a:r>
              <a:rPr lang="en-US" dirty="0" smtClean="0"/>
              <a:t>Added EBM component as an additional variable with interactions on species</a:t>
            </a:r>
          </a:p>
          <a:p>
            <a:r>
              <a:rPr lang="en-US" dirty="0" smtClean="0"/>
              <a:t>Fisheries not part of conceptual model</a:t>
            </a:r>
          </a:p>
          <a:p>
            <a:endParaRPr lang="en-US" dirty="0"/>
          </a:p>
          <a:p>
            <a:r>
              <a:rPr lang="en-US" dirty="0" smtClean="0"/>
              <a:t>Tables for Puget Sound</a:t>
            </a:r>
            <a:endParaRPr lang="en-US" dirty="0"/>
          </a:p>
        </p:txBody>
      </p:sp>
    </p:spTree>
    <p:extLst>
      <p:ext uri="{BB962C8B-B14F-4D97-AF65-F5344CB8AC3E}">
        <p14:creationId xmlns:p14="http://schemas.microsoft.com/office/powerpoint/2010/main" val="86472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dirty="0"/>
              <a:t>Despite the limitations articulated above, loop analysis can be a</a:t>
            </a:r>
          </a:p>
          <a:p>
            <a:r>
              <a:rPr lang="en-US" dirty="0"/>
              <a:t>useful tool for informing EBM especially in situations with limited</a:t>
            </a:r>
          </a:p>
          <a:p>
            <a:r>
              <a:rPr lang="en-US" dirty="0"/>
              <a:t>data. Loop analysis may best be viewed as a screening tool that provides</a:t>
            </a:r>
          </a:p>
          <a:p>
            <a:r>
              <a:rPr lang="en-US" dirty="0"/>
              <a:t>the raw material to test hypotheses with more detailed</a:t>
            </a:r>
          </a:p>
          <a:p>
            <a:r>
              <a:rPr lang="en-US" dirty="0"/>
              <a:t>models, field or laboratory experiments, and long-term monitoring.</a:t>
            </a:r>
          </a:p>
          <a:p>
            <a:r>
              <a:rPr lang="en-US" dirty="0"/>
              <a:t>Loop analysis forces simplification and this can lead to</a:t>
            </a:r>
          </a:p>
          <a:p>
            <a:r>
              <a:rPr lang="en-US" dirty="0"/>
              <a:t>model predictability and accessibility, though at the expense of</a:t>
            </a:r>
          </a:p>
          <a:p>
            <a:r>
              <a:rPr lang="en-US" dirty="0"/>
              <a:t>resolution, a trade-off that can benefit researchers in some</a:t>
            </a:r>
          </a:p>
          <a:p>
            <a:r>
              <a:rPr lang="en-US" dirty="0"/>
              <a:t>instances (Ortiz et al., 2002; </a:t>
            </a:r>
            <a:r>
              <a:rPr lang="en-US" dirty="0" err="1"/>
              <a:t>Dambacher</a:t>
            </a:r>
            <a:r>
              <a:rPr lang="en-US" dirty="0"/>
              <a:t> et al., 2003). For</a:t>
            </a:r>
          </a:p>
          <a:p>
            <a:r>
              <a:rPr lang="en-US" dirty="0"/>
              <a:t>example, loop analysis was more successful in predicting patterns</a:t>
            </a:r>
          </a:p>
          <a:p>
            <a:r>
              <a:rPr lang="en-US" dirty="0"/>
              <a:t>than a more complicated </a:t>
            </a:r>
            <a:r>
              <a:rPr lang="en-US" dirty="0" err="1"/>
              <a:t>foodweb</a:t>
            </a:r>
            <a:r>
              <a:rPr lang="en-US" dirty="0"/>
              <a:t> simulation model [</a:t>
            </a:r>
            <a:r>
              <a:rPr lang="en-US" dirty="0" err="1"/>
              <a:t>Ecopath</a:t>
            </a:r>
            <a:endParaRPr lang="en-US" dirty="0"/>
          </a:p>
          <a:p>
            <a:r>
              <a:rPr lang="en-US" dirty="0"/>
              <a:t>with </a:t>
            </a:r>
            <a:r>
              <a:rPr lang="en-US" dirty="0" err="1"/>
              <a:t>Ecosim</a:t>
            </a:r>
            <a:r>
              <a:rPr lang="en-US" dirty="0"/>
              <a:t> (</a:t>
            </a:r>
            <a:r>
              <a:rPr lang="en-US" dirty="0" err="1"/>
              <a:t>EwE</a:t>
            </a:r>
            <a:r>
              <a:rPr lang="en-US" dirty="0"/>
              <a:t>)] in a study exploring the cascading effect of</a:t>
            </a:r>
          </a:p>
          <a:p>
            <a:r>
              <a:rPr lang="en-US" dirty="0"/>
              <a:t>a top predator in a benthic community of the southeast Pacific</a:t>
            </a:r>
          </a:p>
          <a:p>
            <a:r>
              <a:rPr lang="en-US" dirty="0"/>
              <a:t>(Ortiz, 2008). Ecosystem simulation models, such as </a:t>
            </a:r>
            <a:r>
              <a:rPr lang="en-US" dirty="0" err="1"/>
              <a:t>EwE</a:t>
            </a:r>
            <a:r>
              <a:rPr lang="en-US" dirty="0"/>
              <a:t>,</a:t>
            </a:r>
          </a:p>
          <a:p>
            <a:r>
              <a:rPr lang="en-US" dirty="0"/>
              <a:t>require extensive data on species and interactions. When using</a:t>
            </a:r>
          </a:p>
          <a:p>
            <a:r>
              <a:rPr lang="en-US" dirty="0"/>
              <a:t>data-intensive methods, comparisons among systems may be</a:t>
            </a:r>
          </a:p>
          <a:p>
            <a:r>
              <a:rPr lang="en-US" dirty="0"/>
              <a:t>limited because similar levels of data are not collected in all</a:t>
            </a:r>
          </a:p>
          <a:p>
            <a:r>
              <a:rPr lang="en-US" dirty="0"/>
              <a:t>systems. Thus, a simpler qualitative approach may be warranted</a:t>
            </a:r>
          </a:p>
          <a:p>
            <a:r>
              <a:rPr lang="en-US" dirty="0"/>
              <a:t>(and fruitful). Predictions from loop analysis can be monitored,</a:t>
            </a:r>
          </a:p>
          <a:p>
            <a:r>
              <a:rPr lang="en-US" dirty="0"/>
              <a:t>used in an adaptive management framework, and suggest research</a:t>
            </a:r>
          </a:p>
          <a:p>
            <a:r>
              <a:rPr lang="en-US" dirty="0"/>
              <a:t>gaps, all of which facilitates EBM in coastal ecosystems (Lester</a:t>
            </a:r>
          </a:p>
          <a:p>
            <a:r>
              <a:rPr lang="nl-NL" dirty="0"/>
              <a:t>et al., 2010; Link, 2010).</a:t>
            </a:r>
            <a:endParaRPr lang="en-US" dirty="0"/>
          </a:p>
        </p:txBody>
      </p:sp>
    </p:spTree>
    <p:extLst>
      <p:ext uri="{BB962C8B-B14F-4D97-AF65-F5344CB8AC3E}">
        <p14:creationId xmlns:p14="http://schemas.microsoft.com/office/powerpoint/2010/main" val="404785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Managing complex coastal systems with counterintuitive dynamics</a:t>
            </a:r>
          </a:p>
          <a:p>
            <a:r>
              <a:rPr lang="en-US" dirty="0"/>
              <a:t>and varied human interests requires EBM. Loop analysis</a:t>
            </a:r>
          </a:p>
          <a:p>
            <a:r>
              <a:rPr lang="en-US" dirty="0"/>
              <a:t>helps bridge the gap between the theory and the practice of</a:t>
            </a:r>
          </a:p>
          <a:p>
            <a:r>
              <a:rPr lang="en-US" dirty="0"/>
              <a:t>EBM by providing an accessible tool without prohibitive data</a:t>
            </a:r>
          </a:p>
          <a:p>
            <a:r>
              <a:rPr lang="en-US" dirty="0"/>
              <a:t>requirements. By knowing the basic </a:t>
            </a:r>
            <a:r>
              <a:rPr lang="en-US" dirty="0" err="1"/>
              <a:t>foodweb</a:t>
            </a:r>
            <a:r>
              <a:rPr lang="en-US" dirty="0"/>
              <a:t> structure (functional</a:t>
            </a:r>
          </a:p>
          <a:p>
            <a:r>
              <a:rPr lang="en-US" dirty="0"/>
              <a:t>groups and their qualitative linkages), loop analysis can predict the</a:t>
            </a:r>
          </a:p>
          <a:p>
            <a:r>
              <a:rPr lang="en-US" dirty="0"/>
              <a:t>outcomes for the entire </a:t>
            </a:r>
            <a:r>
              <a:rPr lang="en-US" dirty="0" err="1"/>
              <a:t>foodweb</a:t>
            </a:r>
            <a:r>
              <a:rPr lang="en-US" dirty="0"/>
              <a:t> from a management action</a:t>
            </a:r>
            <a:endParaRPr lang="en-US" dirty="0"/>
          </a:p>
        </p:txBody>
      </p:sp>
    </p:spTree>
    <p:extLst>
      <p:ext uri="{BB962C8B-B14F-4D97-AF65-F5344CB8AC3E}">
        <p14:creationId xmlns:p14="http://schemas.microsoft.com/office/powerpoint/2010/main" val="186121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4" name="Picture 3"/>
          <p:cNvPicPr>
            <a:picLocks noChangeAspect="1"/>
          </p:cNvPicPr>
          <p:nvPr/>
        </p:nvPicPr>
        <p:blipFill>
          <a:blip r:embed="rId2"/>
          <a:stretch>
            <a:fillRect/>
          </a:stretch>
        </p:blipFill>
        <p:spPr>
          <a:xfrm>
            <a:off x="0" y="101600"/>
            <a:ext cx="9144000" cy="6630120"/>
          </a:xfrm>
          <a:prstGeom prst="rect">
            <a:avLst/>
          </a:prstGeom>
        </p:spPr>
      </p:pic>
    </p:spTree>
    <p:extLst>
      <p:ext uri="{BB962C8B-B14F-4D97-AF65-F5344CB8AC3E}">
        <p14:creationId xmlns:p14="http://schemas.microsoft.com/office/powerpoint/2010/main" val="358146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Qualitative modeling for EBM</a:t>
            </a:r>
            <a:endParaRPr lang="en-US" dirty="0" smtClean="0"/>
          </a:p>
          <a:p>
            <a:r>
              <a:rPr lang="en-US" dirty="0" smtClean="0"/>
              <a:t>Loop analysis</a:t>
            </a:r>
          </a:p>
          <a:p>
            <a:r>
              <a:rPr lang="en-US" dirty="0" smtClean="0"/>
              <a:t>Cognitive Fuzzy Mapping</a:t>
            </a:r>
            <a:endParaRPr lang="en-US" dirty="0" smtClean="0"/>
          </a:p>
          <a:p>
            <a:endParaRPr lang="en-US" dirty="0" smtClean="0"/>
          </a:p>
          <a:p>
            <a:r>
              <a:rPr lang="en-US" dirty="0" smtClean="0"/>
              <a:t>LAB</a:t>
            </a:r>
          </a:p>
          <a:p>
            <a:pPr lvl="1"/>
            <a:r>
              <a:rPr lang="en-US" dirty="0" smtClean="0"/>
              <a:t>Qualitative Models</a:t>
            </a:r>
            <a:endParaRPr lang="en-US" dirty="0" smtClean="0"/>
          </a:p>
          <a:p>
            <a:pPr lvl="1"/>
            <a:r>
              <a:rPr lang="en-US" dirty="0" smtClean="0"/>
              <a:t>Evaluate model structure uncertainty</a:t>
            </a:r>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4" name="Picture 3"/>
          <p:cNvPicPr>
            <a:picLocks noChangeAspect="1"/>
          </p:cNvPicPr>
          <p:nvPr/>
        </p:nvPicPr>
        <p:blipFill>
          <a:blip r:embed="rId2"/>
          <a:stretch>
            <a:fillRect/>
          </a:stretch>
        </p:blipFill>
        <p:spPr>
          <a:xfrm>
            <a:off x="2057400" y="0"/>
            <a:ext cx="5007595" cy="6858000"/>
          </a:xfrm>
          <a:prstGeom prst="rect">
            <a:avLst/>
          </a:prstGeom>
        </p:spPr>
      </p:pic>
      <p:pic>
        <p:nvPicPr>
          <p:cNvPr id="5" name="Picture 4"/>
          <p:cNvPicPr>
            <a:picLocks noChangeAspect="1"/>
          </p:cNvPicPr>
          <p:nvPr/>
        </p:nvPicPr>
        <p:blipFill>
          <a:blip r:embed="rId3"/>
          <a:stretch>
            <a:fillRect/>
          </a:stretch>
        </p:blipFill>
        <p:spPr>
          <a:xfrm>
            <a:off x="1651000" y="2743200"/>
            <a:ext cx="5829300" cy="1358900"/>
          </a:xfrm>
          <a:prstGeom prst="rect">
            <a:avLst/>
          </a:prstGeom>
        </p:spPr>
      </p:pic>
    </p:spTree>
    <p:extLst>
      <p:ext uri="{BB962C8B-B14F-4D97-AF65-F5344CB8AC3E}">
        <p14:creationId xmlns:p14="http://schemas.microsoft.com/office/powerpoint/2010/main" val="1345712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Macquarie island network</a:t>
            </a:r>
          </a:p>
          <a:p>
            <a:r>
              <a:rPr lang="en-US" dirty="0" smtClean="0"/>
              <a:t>Raymond et al. 2011</a:t>
            </a:r>
            <a:endParaRPr lang="en-US" dirty="0"/>
          </a:p>
        </p:txBody>
      </p:sp>
      <p:pic>
        <p:nvPicPr>
          <p:cNvPr id="5" name="Picture 4"/>
          <p:cNvPicPr>
            <a:picLocks noChangeAspect="1"/>
          </p:cNvPicPr>
          <p:nvPr/>
        </p:nvPicPr>
        <p:blipFill>
          <a:blip r:embed="rId2"/>
          <a:stretch>
            <a:fillRect/>
          </a:stretch>
        </p:blipFill>
        <p:spPr>
          <a:xfrm>
            <a:off x="0" y="444500"/>
            <a:ext cx="9144000" cy="5950118"/>
          </a:xfrm>
          <a:prstGeom prst="rect">
            <a:avLst/>
          </a:prstGeom>
        </p:spPr>
      </p:pic>
      <p:pic>
        <p:nvPicPr>
          <p:cNvPr id="6" name="Picture 5"/>
          <p:cNvPicPr>
            <a:picLocks noChangeAspect="1"/>
          </p:cNvPicPr>
          <p:nvPr/>
        </p:nvPicPr>
        <p:blipFill>
          <a:blip r:embed="rId3"/>
          <a:stretch>
            <a:fillRect/>
          </a:stretch>
        </p:blipFill>
        <p:spPr>
          <a:xfrm>
            <a:off x="994954" y="444500"/>
            <a:ext cx="4832959" cy="6858000"/>
          </a:xfrm>
          <a:prstGeom prst="rect">
            <a:avLst/>
          </a:prstGeom>
        </p:spPr>
      </p:pic>
      <p:pic>
        <p:nvPicPr>
          <p:cNvPr id="7" name="Picture 6"/>
          <p:cNvPicPr>
            <a:picLocks noChangeAspect="1"/>
          </p:cNvPicPr>
          <p:nvPr/>
        </p:nvPicPr>
        <p:blipFill>
          <a:blip r:embed="rId4"/>
          <a:stretch>
            <a:fillRect/>
          </a:stretch>
        </p:blipFill>
        <p:spPr>
          <a:xfrm>
            <a:off x="4683891" y="183923"/>
            <a:ext cx="4913506" cy="6858000"/>
          </a:xfrm>
          <a:prstGeom prst="rect">
            <a:avLst/>
          </a:prstGeom>
        </p:spPr>
      </p:pic>
    </p:spTree>
    <p:extLst>
      <p:ext uri="{BB962C8B-B14F-4D97-AF65-F5344CB8AC3E}">
        <p14:creationId xmlns:p14="http://schemas.microsoft.com/office/powerpoint/2010/main" val="404389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linear algebra, a minor of a matrix A is the determinant of some smaller square matrix, cut down from A by removing one or more of its rows or columns. Minors obtained by removing just one row and one column from square matrices (first minors) are required for calculating matrix cofactors, which in turn are useful for computing both the determinant and inverse of square matrices.</a:t>
            </a:r>
          </a:p>
        </p:txBody>
      </p:sp>
    </p:spTree>
    <p:extLst>
      <p:ext uri="{BB962C8B-B14F-4D97-AF65-F5344CB8AC3E}">
        <p14:creationId xmlns:p14="http://schemas.microsoft.com/office/powerpoint/2010/main" val="3010148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here</a:t>
            </a:r>
            <a:endParaRPr lang="en-US" dirty="0"/>
          </a:p>
        </p:txBody>
      </p:sp>
      <p:pic>
        <p:nvPicPr>
          <p:cNvPr id="4" name="Picture 3" descr="Screen Shot 2016-04-21 at 10.2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56" y="517012"/>
            <a:ext cx="9144000" cy="2902976"/>
          </a:xfrm>
          <a:prstGeom prst="rect">
            <a:avLst/>
          </a:prstGeom>
        </p:spPr>
      </p:pic>
      <p:pic>
        <p:nvPicPr>
          <p:cNvPr id="5" name="Picture 4" descr="Screen Shot 2016-04-21 at 10.25.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68" y="2694098"/>
            <a:ext cx="9144000" cy="5047252"/>
          </a:xfrm>
          <a:prstGeom prst="rect">
            <a:avLst/>
          </a:prstGeom>
        </p:spPr>
      </p:pic>
    </p:spTree>
    <p:extLst>
      <p:ext uri="{BB962C8B-B14F-4D97-AF65-F5344CB8AC3E}">
        <p14:creationId xmlns:p14="http://schemas.microsoft.com/office/powerpoint/2010/main" val="423555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algebra in R</a:t>
            </a:r>
            <a:endParaRPr lang="en-US" dirty="0"/>
          </a:p>
        </p:txBody>
      </p:sp>
      <p:sp>
        <p:nvSpPr>
          <p:cNvPr id="3" name="Content Placeholder 2"/>
          <p:cNvSpPr>
            <a:spLocks noGrp="1"/>
          </p:cNvSpPr>
          <p:nvPr>
            <p:ph idx="1"/>
          </p:nvPr>
        </p:nvSpPr>
        <p:spPr/>
        <p:txBody>
          <a:bodyPr/>
          <a:lstStyle/>
          <a:p>
            <a:r>
              <a:rPr lang="en-US" dirty="0"/>
              <a:t>http://</a:t>
            </a:r>
            <a:r>
              <a:rPr lang="en-US" dirty="0" err="1"/>
              <a:t>www.statmethods.net</a:t>
            </a:r>
            <a:r>
              <a:rPr lang="en-US" dirty="0"/>
              <a:t>/</a:t>
            </a:r>
            <a:r>
              <a:rPr lang="en-US" dirty="0" err="1"/>
              <a:t>advstats</a:t>
            </a:r>
            <a:r>
              <a:rPr lang="en-US" dirty="0"/>
              <a:t>/</a:t>
            </a:r>
            <a:r>
              <a:rPr lang="en-US" dirty="0" err="1" smtClean="0"/>
              <a:t>matrix.html</a:t>
            </a:r>
            <a:endParaRPr lang="en-US" dirty="0" smtClean="0"/>
          </a:p>
          <a:p>
            <a:endParaRPr lang="en-US" dirty="0"/>
          </a:p>
        </p:txBody>
      </p:sp>
      <p:pic>
        <p:nvPicPr>
          <p:cNvPr id="4" name="Picture 3" descr="Screen Shot 2016-04-21 at 10.32.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0" y="0"/>
            <a:ext cx="5450992" cy="6858000"/>
          </a:xfrm>
          <a:prstGeom prst="rect">
            <a:avLst/>
          </a:prstGeom>
        </p:spPr>
      </p:pic>
    </p:spTree>
    <p:extLst>
      <p:ext uri="{BB962C8B-B14F-4D97-AF65-F5344CB8AC3E}">
        <p14:creationId xmlns:p14="http://schemas.microsoft.com/office/powerpoint/2010/main" val="889544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permanent</a:t>
            </a:r>
            <a:endParaRPr lang="en-US" dirty="0"/>
          </a:p>
        </p:txBody>
      </p:sp>
      <p:sp>
        <p:nvSpPr>
          <p:cNvPr id="3" name="Content Placeholder 2"/>
          <p:cNvSpPr>
            <a:spLocks noGrp="1"/>
          </p:cNvSpPr>
          <p:nvPr>
            <p:ph idx="1"/>
          </p:nvPr>
        </p:nvSpPr>
        <p:spPr/>
        <p:txBody>
          <a:bodyPr/>
          <a:lstStyle/>
          <a:p>
            <a:r>
              <a:rPr lang="en-US" dirty="0" smtClean="0"/>
              <a:t>here</a:t>
            </a:r>
            <a:endParaRPr lang="en-US" dirty="0"/>
          </a:p>
        </p:txBody>
      </p:sp>
      <p:pic>
        <p:nvPicPr>
          <p:cNvPr id="4" name="Picture 3" descr="Screen Shot 2016-04-21 at 10.3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0500"/>
            <a:ext cx="9144000" cy="3920279"/>
          </a:xfrm>
          <a:prstGeom prst="rect">
            <a:avLst/>
          </a:prstGeom>
        </p:spPr>
      </p:pic>
    </p:spTree>
    <p:extLst>
      <p:ext uri="{BB962C8B-B14F-4D97-AF65-F5344CB8AC3E}">
        <p14:creationId xmlns:p14="http://schemas.microsoft.com/office/powerpoint/2010/main" val="1362551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hello</a:t>
            </a:r>
            <a:endParaRPr lang="en-US" dirty="0"/>
          </a:p>
        </p:txBody>
      </p:sp>
      <p:pic>
        <p:nvPicPr>
          <p:cNvPr id="4" name="Picture 3" descr="Screen Shot 2016-04-21 at 10.44.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700"/>
            <a:ext cx="9144000" cy="5812396"/>
          </a:xfrm>
          <a:prstGeom prst="rect">
            <a:avLst/>
          </a:prstGeom>
        </p:spPr>
      </p:pic>
    </p:spTree>
    <p:extLst>
      <p:ext uri="{BB962C8B-B14F-4D97-AF65-F5344CB8AC3E}">
        <p14:creationId xmlns:p14="http://schemas.microsoft.com/office/powerpoint/2010/main" val="2832253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Fuzzy cognitive mapping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Fuzzy Cognitive Maps (FCMs) is a </a:t>
            </a:r>
            <a:r>
              <a:rPr lang="en-US" dirty="0" err="1"/>
              <a:t>modelling</a:t>
            </a:r>
            <a:r>
              <a:rPr lang="en-US" dirty="0"/>
              <a:t> methodology based on exploiting knowledge and </a:t>
            </a:r>
          </a:p>
          <a:p>
            <a:r>
              <a:rPr lang="en-US" dirty="0"/>
              <a:t>experience. It comprises the main advantages of fuzzy logic and neural networks, representing </a:t>
            </a:r>
          </a:p>
          <a:p>
            <a:r>
              <a:rPr lang="en-US" dirty="0"/>
              <a:t>a graphical model that consists of nodes-concepts (describing elements of the system) which </a:t>
            </a:r>
          </a:p>
          <a:p>
            <a:r>
              <a:rPr lang="en-US" dirty="0"/>
              <a:t>are connected with weighted edges (representing the cause and effect relationships among the </a:t>
            </a:r>
          </a:p>
          <a:p>
            <a:r>
              <a:rPr lang="en-US" dirty="0"/>
              <a:t>concepts). FCMs have proved to be a promising modeling methodology with many successful </a:t>
            </a:r>
          </a:p>
          <a:p>
            <a:r>
              <a:rPr lang="en-US"/>
              <a:t>applications in different areas especially for simulating system design, modeling and control.</a:t>
            </a:r>
          </a:p>
          <a:p>
            <a:endParaRPr lang="en-US"/>
          </a:p>
        </p:txBody>
      </p:sp>
    </p:spTree>
    <p:extLst>
      <p:ext uri="{BB962C8B-B14F-4D97-AF65-F5344CB8AC3E}">
        <p14:creationId xmlns:p14="http://schemas.microsoft.com/office/powerpoint/2010/main" val="3220189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Georges Bank</a:t>
            </a:r>
            <a:endParaRPr lang="en-US" dirty="0"/>
          </a:p>
        </p:txBody>
      </p:sp>
      <p:sp>
        <p:nvSpPr>
          <p:cNvPr id="3" name="Content Placeholder 2"/>
          <p:cNvSpPr>
            <a:spLocks noGrp="1"/>
          </p:cNvSpPr>
          <p:nvPr>
            <p:ph idx="1"/>
          </p:nvPr>
        </p:nvSpPr>
        <p:spPr/>
        <p:txBody>
          <a:bodyPr/>
          <a:lstStyle/>
          <a:p>
            <a:r>
              <a:rPr lang="en-US" dirty="0" err="1" smtClean="0"/>
              <a:t>Wildermuth</a:t>
            </a:r>
            <a:r>
              <a:rPr lang="en-US" dirty="0" smtClean="0"/>
              <a:t> slides</a:t>
            </a:r>
            <a:endParaRPr lang="en-US" dirty="0"/>
          </a:p>
        </p:txBody>
      </p:sp>
    </p:spTree>
    <p:extLst>
      <p:ext uri="{BB962C8B-B14F-4D97-AF65-F5344CB8AC3E}">
        <p14:creationId xmlns:p14="http://schemas.microsoft.com/office/powerpoint/2010/main" val="2021961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evaluation of model structure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42233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0484" r="-10484"/>
          <a:stretch>
            <a:fillRect/>
          </a:stretch>
        </p:blipFill>
        <p:spPr>
          <a:xfrm>
            <a:off x="-243754" y="221571"/>
            <a:ext cx="9773650" cy="6636429"/>
          </a:xfrm>
        </p:spPr>
      </p:pic>
    </p:spTree>
    <p:extLst>
      <p:ext uri="{BB962C8B-B14F-4D97-AF65-F5344CB8AC3E}">
        <p14:creationId xmlns:p14="http://schemas.microsoft.com/office/powerpoint/2010/main" val="19510647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Natural Capital?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59073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4"/>
            <a:ext cx="8229600" cy="1346850"/>
          </a:xfrm>
        </p:spPr>
        <p:txBody>
          <a:bodyPr/>
          <a:lstStyle/>
          <a:p>
            <a:r>
              <a:rPr lang="en-US" dirty="0" smtClean="0"/>
              <a:t>How does an ecosystem services approach differ from biodiversity conservation?</a:t>
            </a:r>
            <a:endParaRPr lang="en-US" dirty="0"/>
          </a:p>
        </p:txBody>
      </p:sp>
      <p:sp>
        <p:nvSpPr>
          <p:cNvPr id="3" name="Content Placeholder 2"/>
          <p:cNvSpPr>
            <a:spLocks noGrp="1"/>
          </p:cNvSpPr>
          <p:nvPr>
            <p:ph idx="1"/>
          </p:nvPr>
        </p:nvSpPr>
        <p:spPr>
          <a:xfrm>
            <a:off x="457200" y="4707467"/>
            <a:ext cx="8229600" cy="1932820"/>
          </a:xfrm>
        </p:spPr>
        <p:txBody>
          <a:bodyPr/>
          <a:lstStyle/>
          <a:p>
            <a:endParaRPr lang="en-US" dirty="0"/>
          </a:p>
        </p:txBody>
      </p:sp>
    </p:spTree>
    <p:extLst>
      <p:ext uri="{BB962C8B-B14F-4D97-AF65-F5344CB8AC3E}">
        <p14:creationId xmlns:p14="http://schemas.microsoft.com/office/powerpoint/2010/main" val="2759945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ecosystem services</a:t>
            </a:r>
            <a:endParaRPr lang="en-US" dirty="0"/>
          </a:p>
        </p:txBody>
      </p:sp>
      <p:sp>
        <p:nvSpPr>
          <p:cNvPr id="3" name="Content Placeholder 2"/>
          <p:cNvSpPr>
            <a:spLocks noGrp="1"/>
          </p:cNvSpPr>
          <p:nvPr>
            <p:ph idx="1"/>
          </p:nvPr>
        </p:nvSpPr>
        <p:spPr/>
        <p:txBody>
          <a:bodyPr/>
          <a:lstStyle/>
          <a:p>
            <a:pPr marL="0" indent="0">
              <a:buNone/>
            </a:pPr>
            <a:r>
              <a:rPr lang="en-US" dirty="0"/>
              <a:t>Supporting services</a:t>
            </a:r>
          </a:p>
          <a:p>
            <a:r>
              <a:rPr lang="en-US" dirty="0"/>
              <a:t>Nutrient cycling</a:t>
            </a:r>
          </a:p>
          <a:p>
            <a:r>
              <a:rPr lang="en-US" dirty="0"/>
              <a:t>Photosynthesis</a:t>
            </a:r>
          </a:p>
          <a:p>
            <a:pPr marL="0" indent="0">
              <a:buNone/>
            </a:pPr>
            <a:endParaRPr lang="en-US" dirty="0" smtClean="0"/>
          </a:p>
          <a:p>
            <a:pPr marL="0" indent="0">
              <a:buNone/>
            </a:pPr>
            <a:r>
              <a:rPr lang="en-US" dirty="0" smtClean="0"/>
              <a:t>Final</a:t>
            </a:r>
          </a:p>
          <a:p>
            <a:r>
              <a:rPr lang="en-US" dirty="0" smtClean="0"/>
              <a:t>Provisioning</a:t>
            </a:r>
          </a:p>
          <a:p>
            <a:r>
              <a:rPr lang="en-US" dirty="0" smtClean="0"/>
              <a:t>Regulatory</a:t>
            </a:r>
          </a:p>
          <a:p>
            <a:r>
              <a:rPr lang="en-US" dirty="0" smtClean="0"/>
              <a:t>Cultural</a:t>
            </a:r>
          </a:p>
          <a:p>
            <a:endParaRPr lang="en-US" dirty="0" smtClean="0"/>
          </a:p>
        </p:txBody>
      </p:sp>
    </p:spTree>
    <p:extLst>
      <p:ext uri="{BB962C8B-B14F-4D97-AF65-F5344CB8AC3E}">
        <p14:creationId xmlns:p14="http://schemas.microsoft.com/office/powerpoint/2010/main" val="291088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 of </a:t>
            </a:r>
            <a:r>
              <a:rPr lang="en-US" dirty="0" err="1" smtClean="0"/>
              <a:t>NatCap</a:t>
            </a:r>
            <a:r>
              <a:rPr lang="en-US" dirty="0" smtClean="0"/>
              <a:t> approach</a:t>
            </a:r>
            <a:endParaRPr lang="en-US" dirty="0"/>
          </a:p>
        </p:txBody>
      </p:sp>
      <p:sp>
        <p:nvSpPr>
          <p:cNvPr id="3" name="Content Placeholder 2"/>
          <p:cNvSpPr>
            <a:spLocks noGrp="1"/>
          </p:cNvSpPr>
          <p:nvPr>
            <p:ph idx="1"/>
          </p:nvPr>
        </p:nvSpPr>
        <p:spPr/>
        <p:txBody>
          <a:bodyPr/>
          <a:lstStyle/>
          <a:p>
            <a:r>
              <a:rPr lang="en-US" dirty="0" smtClean="0"/>
              <a:t>Participatory</a:t>
            </a:r>
          </a:p>
          <a:p>
            <a:r>
              <a:rPr lang="en-US" dirty="0" smtClean="0"/>
              <a:t>Specific decisions</a:t>
            </a:r>
          </a:p>
          <a:p>
            <a:r>
              <a:rPr lang="en-US" dirty="0" smtClean="0"/>
              <a:t>Metrics that resonate</a:t>
            </a:r>
          </a:p>
          <a:p>
            <a:r>
              <a:rPr lang="en-US" dirty="0" smtClean="0"/>
              <a:t>Highlights people</a:t>
            </a:r>
          </a:p>
          <a:p>
            <a:r>
              <a:rPr lang="en-US" dirty="0" smtClean="0"/>
              <a:t>Context</a:t>
            </a:r>
          </a:p>
          <a:p>
            <a:r>
              <a:rPr lang="en-US" dirty="0" smtClean="0"/>
              <a:t>Iterative</a:t>
            </a:r>
            <a:endParaRPr lang="en-US" dirty="0"/>
          </a:p>
        </p:txBody>
      </p:sp>
    </p:spTree>
    <p:extLst>
      <p:ext uri="{BB962C8B-B14F-4D97-AF65-F5344CB8AC3E}">
        <p14:creationId xmlns:p14="http://schemas.microsoft.com/office/powerpoint/2010/main" val="400501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InVEST</a:t>
            </a:r>
            <a:endParaRPr lang="en-US" dirty="0"/>
          </a:p>
        </p:txBody>
      </p:sp>
      <p:sp>
        <p:nvSpPr>
          <p:cNvPr id="3" name="Content Placeholder 2"/>
          <p:cNvSpPr>
            <a:spLocks noGrp="1"/>
          </p:cNvSpPr>
          <p:nvPr>
            <p:ph idx="1"/>
          </p:nvPr>
        </p:nvSpPr>
        <p:spPr/>
        <p:txBody>
          <a:bodyPr/>
          <a:lstStyle/>
          <a:p>
            <a:r>
              <a:rPr lang="en-US" dirty="0" smtClean="0"/>
              <a:t>Set of tools to model ecosystem services</a:t>
            </a:r>
          </a:p>
          <a:p>
            <a:r>
              <a:rPr lang="en-US" dirty="0" smtClean="0"/>
              <a:t>Impact of alternative scenarios on these services.</a:t>
            </a:r>
          </a:p>
          <a:p>
            <a:r>
              <a:rPr lang="en-US" dirty="0" err="1" smtClean="0"/>
              <a:t>InVEST</a:t>
            </a:r>
            <a:r>
              <a:rPr lang="en-US" dirty="0" smtClean="0"/>
              <a:t> tools focus on three categories:</a:t>
            </a:r>
          </a:p>
          <a:p>
            <a:pPr lvl="1"/>
            <a:r>
              <a:rPr lang="en-US" dirty="0"/>
              <a:t>Supply</a:t>
            </a:r>
          </a:p>
          <a:p>
            <a:pPr lvl="1"/>
            <a:r>
              <a:rPr lang="en-US" dirty="0"/>
              <a:t>Service</a:t>
            </a:r>
          </a:p>
          <a:p>
            <a:pPr lvl="1"/>
            <a:r>
              <a:rPr lang="en-US" dirty="0"/>
              <a:t>Value</a:t>
            </a:r>
          </a:p>
          <a:p>
            <a:r>
              <a:rPr lang="en-US" dirty="0" smtClean="0"/>
              <a:t>Associated Policy tools</a:t>
            </a:r>
          </a:p>
        </p:txBody>
      </p:sp>
      <p:pic>
        <p:nvPicPr>
          <p:cNvPr id="4" name="Picture 3"/>
          <p:cNvPicPr>
            <a:picLocks noChangeAspect="1"/>
          </p:cNvPicPr>
          <p:nvPr/>
        </p:nvPicPr>
        <p:blipFill>
          <a:blip r:embed="rId2"/>
          <a:stretch>
            <a:fillRect/>
          </a:stretch>
        </p:blipFill>
        <p:spPr>
          <a:xfrm>
            <a:off x="5487882" y="3968763"/>
            <a:ext cx="3432598" cy="2671524"/>
          </a:xfrm>
          <a:prstGeom prst="rect">
            <a:avLst/>
          </a:prstGeom>
        </p:spPr>
      </p:pic>
      <p:pic>
        <p:nvPicPr>
          <p:cNvPr id="5" name="Picture 4"/>
          <p:cNvPicPr>
            <a:picLocks noChangeAspect="1"/>
          </p:cNvPicPr>
          <p:nvPr/>
        </p:nvPicPr>
        <p:blipFill>
          <a:blip r:embed="rId3"/>
          <a:stretch>
            <a:fillRect/>
          </a:stretch>
        </p:blipFill>
        <p:spPr>
          <a:xfrm>
            <a:off x="1676083" y="1961845"/>
            <a:ext cx="5629275" cy="4257675"/>
          </a:xfrm>
          <a:prstGeom prst="rect">
            <a:avLst/>
          </a:prstGeom>
        </p:spPr>
      </p:pic>
    </p:spTree>
    <p:extLst>
      <p:ext uri="{BB962C8B-B14F-4D97-AF65-F5344CB8AC3E}">
        <p14:creationId xmlns:p14="http://schemas.microsoft.com/office/powerpoint/2010/main" val="747403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InVEST</a:t>
            </a:r>
            <a:r>
              <a:rPr lang="en-US" dirty="0" smtClean="0"/>
              <a:t> user guide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1477" y="1051870"/>
            <a:ext cx="5992204" cy="5963415"/>
          </a:xfrm>
          <a:prstGeom prst="rect">
            <a:avLst/>
          </a:prstGeom>
        </p:spPr>
      </p:pic>
    </p:spTree>
    <p:extLst>
      <p:ext uri="{BB962C8B-B14F-4D97-AF65-F5344CB8AC3E}">
        <p14:creationId xmlns:p14="http://schemas.microsoft.com/office/powerpoint/2010/main" val="29149535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on Models for Marine EBM….</a:t>
            </a:r>
            <a:endParaRPr lang="en-US" dirty="0"/>
          </a:p>
        </p:txBody>
      </p:sp>
      <p:sp>
        <p:nvSpPr>
          <p:cNvPr id="3" name="Content Placeholder 2"/>
          <p:cNvSpPr>
            <a:spLocks noGrp="1"/>
          </p:cNvSpPr>
          <p:nvPr>
            <p:ph idx="1"/>
          </p:nvPr>
        </p:nvSpPr>
        <p:spPr/>
        <p:txBody>
          <a:bodyPr/>
          <a:lstStyle/>
          <a:p>
            <a:pPr marL="0" indent="0">
              <a:buNone/>
            </a:pPr>
            <a:r>
              <a:rPr lang="en-US" dirty="0" smtClean="0"/>
              <a:t>(April 15)</a:t>
            </a:r>
          </a:p>
          <a:p>
            <a:endParaRPr lang="en-US" dirty="0"/>
          </a:p>
          <a:p>
            <a:r>
              <a:rPr lang="en-US" dirty="0"/>
              <a:t>Whole of system models, MSE for </a:t>
            </a:r>
            <a:r>
              <a:rPr lang="en-US" dirty="0" smtClean="0"/>
              <a:t>ecosystems</a:t>
            </a:r>
          </a:p>
          <a:p>
            <a:endParaRPr lang="en-US" dirty="0" smtClean="0"/>
          </a:p>
          <a:p>
            <a:r>
              <a:rPr lang="en-US" dirty="0" smtClean="0"/>
              <a:t>Atlantis</a:t>
            </a:r>
          </a:p>
          <a:p>
            <a:endParaRPr lang="en-US" dirty="0" smtClean="0"/>
          </a:p>
        </p:txBody>
      </p:sp>
    </p:spTree>
    <p:extLst>
      <p:ext uri="{BB962C8B-B14F-4D97-AF65-F5344CB8AC3E}">
        <p14:creationId xmlns:p14="http://schemas.microsoft.com/office/powerpoint/2010/main" val="37112370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Models are valuable tools for exploring potential food</a:t>
            </a:r>
          </a:p>
          <a:p>
            <a:r>
              <a:rPr lang="en-US" dirty="0"/>
              <a:t>web and ecosystem responses to human impacts and</a:t>
            </a:r>
          </a:p>
          <a:p>
            <a:r>
              <a:rPr lang="en-US" dirty="0"/>
              <a:t>environmental change, but the development of models</a:t>
            </a:r>
          </a:p>
          <a:p>
            <a:r>
              <a:rPr lang="en-US" dirty="0"/>
              <a:t>for complex ecological systems is constrained by data</a:t>
            </a:r>
          </a:p>
          <a:p>
            <a:r>
              <a:rPr lang="en-US" dirty="0"/>
              <a:t>availability, mechanistic understanding, and manpower.</a:t>
            </a:r>
          </a:p>
          <a:p>
            <a:r>
              <a:rPr lang="en-US" dirty="0"/>
              <a:t>Qualitative network modeling provides a method for</a:t>
            </a:r>
          </a:p>
          <a:p>
            <a:r>
              <a:rPr lang="en-US" dirty="0"/>
              <a:t>exploring the structure and function of ecological</a:t>
            </a:r>
          </a:p>
          <a:p>
            <a:r>
              <a:rPr lang="en-US" dirty="0"/>
              <a:t>systems without the need for a fine level of detail in</a:t>
            </a:r>
          </a:p>
          <a:p>
            <a:r>
              <a:rPr lang="en-US" dirty="0"/>
              <a:t>functional representations or parameterization. </a:t>
            </a:r>
            <a:r>
              <a:rPr lang="en-US" dirty="0" err="1"/>
              <a:t>Particu</a:t>
            </a:r>
            <a:r>
              <a:rPr lang="en-US" dirty="0"/>
              <a:t>-</a:t>
            </a:r>
          </a:p>
          <a:p>
            <a:r>
              <a:rPr lang="en-US" dirty="0" err="1"/>
              <a:t>lar</a:t>
            </a:r>
            <a:r>
              <a:rPr lang="en-US" dirty="0"/>
              <a:t> advantages of the qualitative approach to network</a:t>
            </a:r>
          </a:p>
          <a:p>
            <a:r>
              <a:rPr lang="en-US" dirty="0"/>
              <a:t>modeling include the ability to rapidly formulate ideas</a:t>
            </a:r>
          </a:p>
          <a:p>
            <a:r>
              <a:rPr lang="en-US" dirty="0"/>
              <a:t>about system function, the ability to capture feedback</a:t>
            </a:r>
          </a:p>
          <a:p>
            <a:r>
              <a:rPr lang="en-US" dirty="0"/>
              <a:t>effects in qualitative predictions, and as a precursor to</a:t>
            </a:r>
          </a:p>
          <a:p>
            <a:r>
              <a:rPr lang="en-US" dirty="0"/>
              <a:t>inform the development of more detailed quantitative</a:t>
            </a:r>
          </a:p>
          <a:p>
            <a:r>
              <a:rPr lang="en-US" dirty="0"/>
              <a:t>models.</a:t>
            </a:r>
          </a:p>
          <a:p>
            <a:endParaRPr lang="en-US" dirty="0"/>
          </a:p>
        </p:txBody>
      </p:sp>
    </p:spTree>
    <p:extLst>
      <p:ext uri="{BB962C8B-B14F-4D97-AF65-F5344CB8AC3E}">
        <p14:creationId xmlns:p14="http://schemas.microsoft.com/office/powerpoint/2010/main" val="81463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qualitative models?</a:t>
            </a:r>
            <a:endParaRPr lang="en-US" dirty="0"/>
          </a:p>
        </p:txBody>
      </p:sp>
      <p:sp>
        <p:nvSpPr>
          <p:cNvPr id="3" name="Content Placeholder 2"/>
          <p:cNvSpPr>
            <a:spLocks noGrp="1"/>
          </p:cNvSpPr>
          <p:nvPr>
            <p:ph idx="1"/>
          </p:nvPr>
        </p:nvSpPr>
        <p:spPr/>
        <p:txBody>
          <a:bodyPr>
            <a:normAutofit fontScale="40000" lnSpcReduction="20000"/>
          </a:bodyPr>
          <a:lstStyle/>
          <a:p>
            <a:r>
              <a:rPr lang="en-US" dirty="0"/>
              <a:t>The qualitative approach was originally developed by</a:t>
            </a:r>
          </a:p>
          <a:p>
            <a:r>
              <a:rPr lang="en-US" dirty="0" err="1"/>
              <a:t>Levins</a:t>
            </a:r>
            <a:r>
              <a:rPr lang="en-US" dirty="0"/>
              <a:t> (1974) and </a:t>
            </a:r>
            <a:r>
              <a:rPr lang="en-US" dirty="0" err="1"/>
              <a:t>Puccia</a:t>
            </a:r>
            <a:r>
              <a:rPr lang="en-US" dirty="0"/>
              <a:t> and </a:t>
            </a:r>
            <a:r>
              <a:rPr lang="en-US" dirty="0" err="1"/>
              <a:t>Levins</a:t>
            </a:r>
            <a:r>
              <a:rPr lang="en-US" dirty="0"/>
              <a:t> (1985) to formalize</a:t>
            </a:r>
          </a:p>
          <a:p>
            <a:r>
              <a:rPr lang="en-US" dirty="0"/>
              <a:t>the analysis of feedbacks in network models. Since then,</a:t>
            </a:r>
          </a:p>
          <a:p>
            <a:r>
              <a:rPr lang="en-US" dirty="0"/>
              <a:t>qualitative network modeling has been broadly applied</a:t>
            </a:r>
          </a:p>
          <a:p>
            <a:r>
              <a:rPr lang="en-US" dirty="0"/>
              <a:t>in ecology, for example to develop hypotheses for</a:t>
            </a:r>
          </a:p>
          <a:p>
            <a:r>
              <a:rPr lang="en-US" dirty="0"/>
              <a:t>species-level interactions (</a:t>
            </a:r>
            <a:r>
              <a:rPr lang="en-US" dirty="0" err="1"/>
              <a:t>Dambacher</a:t>
            </a:r>
            <a:r>
              <a:rPr lang="en-US" dirty="0"/>
              <a:t> et al. 1999), to</a:t>
            </a:r>
          </a:p>
          <a:p>
            <a:r>
              <a:rPr lang="en-US" dirty="0"/>
              <a:t>explore life expectancy changes in perturbed </a:t>
            </a:r>
            <a:r>
              <a:rPr lang="en-US" dirty="0" err="1"/>
              <a:t>communi</a:t>
            </a:r>
            <a:r>
              <a:rPr lang="en-US" dirty="0" smtClean="0"/>
              <a:t>-</a:t>
            </a:r>
            <a:r>
              <a:rPr lang="en-US" dirty="0"/>
              <a:t>ties (</a:t>
            </a:r>
            <a:r>
              <a:rPr lang="en-US" dirty="0" err="1"/>
              <a:t>Dambacher</a:t>
            </a:r>
            <a:r>
              <a:rPr lang="en-US" dirty="0"/>
              <a:t> et al. 2005), to determine indicators for</a:t>
            </a:r>
          </a:p>
          <a:p>
            <a:r>
              <a:rPr lang="en-US" dirty="0"/>
              <a:t>exploited systems (</a:t>
            </a:r>
            <a:r>
              <a:rPr lang="en-US" dirty="0" err="1"/>
              <a:t>Dambacher</a:t>
            </a:r>
            <a:r>
              <a:rPr lang="en-US" dirty="0"/>
              <a:t> et al. 2009, Metcalf et al.</a:t>
            </a:r>
          </a:p>
          <a:p>
            <a:r>
              <a:rPr lang="en-US" dirty="0"/>
              <a:t>2011), to evaluate eradication scenarios for invasive</a:t>
            </a:r>
          </a:p>
          <a:p>
            <a:r>
              <a:rPr lang="en-US" dirty="0"/>
              <a:t>species (Raymond et al. 2011), and to explore alternative</a:t>
            </a:r>
          </a:p>
          <a:p>
            <a:r>
              <a:rPr lang="en-US" dirty="0"/>
              <a:t>stable states in ecological systems (</a:t>
            </a:r>
            <a:r>
              <a:rPr lang="en-US" dirty="0" err="1"/>
              <a:t>Marzloff</a:t>
            </a:r>
            <a:r>
              <a:rPr lang="en-US" dirty="0"/>
              <a:t> et al. 2011)</a:t>
            </a:r>
            <a:r>
              <a:rPr lang="en-US" dirty="0" smtClean="0"/>
              <a:t>.</a:t>
            </a:r>
          </a:p>
          <a:p>
            <a:r>
              <a:rPr lang="en-US" dirty="0"/>
              <a:t>However, we are aware of only three cases where</a:t>
            </a:r>
          </a:p>
          <a:p>
            <a:r>
              <a:rPr lang="en-US" dirty="0"/>
              <a:t>uncertainty about the structure of qualitative network</a:t>
            </a:r>
          </a:p>
          <a:p>
            <a:r>
              <a:rPr lang="en-US" dirty="0"/>
              <a:t>models has been treated explicitly (</a:t>
            </a:r>
            <a:r>
              <a:rPr lang="en-US" dirty="0" err="1"/>
              <a:t>Monta</a:t>
            </a:r>
            <a:endParaRPr lang="en-US" dirty="0"/>
          </a:p>
          <a:p>
            <a:r>
              <a:rPr lang="en-US" dirty="0"/>
              <a:t>̃</a:t>
            </a:r>
          </a:p>
          <a:p>
            <a:r>
              <a:rPr lang="en-US" dirty="0"/>
              <a:t>n</a:t>
            </a:r>
          </a:p>
          <a:p>
            <a:r>
              <a:rPr lang="en-US" dirty="0"/>
              <a:t>o-</a:t>
            </a:r>
            <a:r>
              <a:rPr lang="en-US" dirty="0" err="1"/>
              <a:t>Moctezu</a:t>
            </a:r>
            <a:r>
              <a:rPr lang="en-US" dirty="0"/>
              <a:t>-</a:t>
            </a:r>
          </a:p>
          <a:p>
            <a:r>
              <a:rPr lang="en-US" dirty="0"/>
              <a:t>ma et al. 2007, </a:t>
            </a:r>
            <a:r>
              <a:rPr lang="en-US" dirty="0" err="1"/>
              <a:t>Hosack</a:t>
            </a:r>
            <a:r>
              <a:rPr lang="en-US" dirty="0"/>
              <a:t> et al. 2008, Raymond et al. 2011).</a:t>
            </a:r>
          </a:p>
          <a:p>
            <a:r>
              <a:rPr lang="en-US" dirty="0"/>
              <a:t>We argue that uncertainty in qualitative network models</a:t>
            </a:r>
          </a:p>
          <a:p>
            <a:r>
              <a:rPr lang="en-US" dirty="0"/>
              <a:t>could be explored better and more fully in order to</a:t>
            </a:r>
          </a:p>
          <a:p>
            <a:r>
              <a:rPr lang="en-US" dirty="0"/>
              <a:t>improve consistency in </a:t>
            </a:r>
            <a:r>
              <a:rPr lang="en-US" dirty="0" err="1"/>
              <a:t>inte</a:t>
            </a:r>
            <a:endParaRPr lang="en-US" dirty="0"/>
          </a:p>
          <a:p>
            <a:r>
              <a:rPr lang="en-US" dirty="0" err="1"/>
              <a:t>rpretations</a:t>
            </a:r>
            <a:r>
              <a:rPr lang="en-US" dirty="0"/>
              <a:t>, specifically,</a:t>
            </a:r>
          </a:p>
          <a:p>
            <a:r>
              <a:rPr lang="en-US" dirty="0"/>
              <a:t>within a Bayesian framework. As a result, qualitative</a:t>
            </a:r>
          </a:p>
          <a:p>
            <a:r>
              <a:rPr lang="en-US" dirty="0"/>
              <a:t>network modeling will have far greater utility in</a:t>
            </a:r>
          </a:p>
          <a:p>
            <a:r>
              <a:rPr lang="en-US" dirty="0"/>
              <a:t>addressing ecological questions</a:t>
            </a:r>
          </a:p>
          <a:p>
            <a:endParaRPr lang="en-US" dirty="0"/>
          </a:p>
          <a:p>
            <a:endParaRPr lang="en-US" dirty="0" smtClean="0"/>
          </a:p>
          <a:p>
            <a:endParaRPr lang="en-US" dirty="0"/>
          </a:p>
        </p:txBody>
      </p:sp>
    </p:spTree>
    <p:extLst>
      <p:ext uri="{BB962C8B-B14F-4D97-AF65-F5344CB8AC3E}">
        <p14:creationId xmlns:p14="http://schemas.microsoft.com/office/powerpoint/2010/main" val="1413090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Raymond et al. 2011</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uncertainty about linkages to be captured within a single</a:t>
            </a:r>
          </a:p>
          <a:p>
            <a:r>
              <a:rPr lang="en-US" dirty="0"/>
              <a:t>model, and also allows incorporation of prior </a:t>
            </a:r>
            <a:r>
              <a:rPr lang="en-US" dirty="0" err="1"/>
              <a:t>knowl</a:t>
            </a:r>
            <a:r>
              <a:rPr lang="en-US" dirty="0"/>
              <a:t>-</a:t>
            </a:r>
          </a:p>
          <a:p>
            <a:r>
              <a:rPr lang="en-US" dirty="0"/>
              <a:t>edge to inform model selection. However, as Raymond</a:t>
            </a:r>
          </a:p>
          <a:p>
            <a:r>
              <a:rPr lang="en-US" dirty="0"/>
              <a:t>et al. (2011) recognize, there is greater potential for</a:t>
            </a:r>
          </a:p>
          <a:p>
            <a:r>
              <a:rPr lang="en-US" dirty="0"/>
              <a:t>exploring the outcomes from a simulation approach to</a:t>
            </a:r>
          </a:p>
          <a:p>
            <a:r>
              <a:rPr lang="en-US" dirty="0"/>
              <a:t>qualitative network modeling than is explored in their</a:t>
            </a:r>
          </a:p>
          <a:p>
            <a:r>
              <a:rPr lang="en-US" dirty="0"/>
              <a:t>paper (or elsewhere).</a:t>
            </a:r>
          </a:p>
          <a:p>
            <a:endParaRPr lang="en-US" dirty="0"/>
          </a:p>
        </p:txBody>
      </p:sp>
    </p:spTree>
    <p:extLst>
      <p:ext uri="{BB962C8B-B14F-4D97-AF65-F5344CB8AC3E}">
        <p14:creationId xmlns:p14="http://schemas.microsoft.com/office/powerpoint/2010/main" val="403364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25000" lnSpcReduction="20000"/>
          </a:bodyPr>
          <a:lstStyle/>
          <a:p>
            <a:r>
              <a:rPr lang="en-US" dirty="0"/>
              <a:t>The qualitative modeling approach is based on the</a:t>
            </a:r>
          </a:p>
          <a:p>
            <a:r>
              <a:rPr lang="en-US" dirty="0"/>
              <a:t>properties of the community matrix. Assume that the</a:t>
            </a:r>
          </a:p>
          <a:p>
            <a:r>
              <a:rPr lang="en-US" dirty="0"/>
              <a:t>population dynamics of a system of</a:t>
            </a:r>
          </a:p>
          <a:p>
            <a:r>
              <a:rPr lang="en-US" dirty="0"/>
              <a:t>n</a:t>
            </a:r>
          </a:p>
          <a:p>
            <a:r>
              <a:rPr lang="en-US" dirty="0"/>
              <a:t>interacting species</a:t>
            </a:r>
          </a:p>
          <a:p>
            <a:r>
              <a:rPr lang="en-US" dirty="0"/>
              <a:t>can be represented as a system of differential equations of</a:t>
            </a:r>
          </a:p>
          <a:p>
            <a:r>
              <a:rPr lang="en-US" dirty="0"/>
              <a:t>the following form:</a:t>
            </a:r>
          </a:p>
          <a:p>
            <a:r>
              <a:rPr lang="en-US" dirty="0" err="1" smtClean="0"/>
              <a:t>dN</a:t>
            </a:r>
            <a:r>
              <a:rPr lang="en-US" dirty="0" smtClean="0"/>
              <a:t>/</a:t>
            </a:r>
            <a:r>
              <a:rPr lang="en-US" dirty="0" err="1" smtClean="0"/>
              <a:t>dt</a:t>
            </a:r>
            <a:r>
              <a:rPr lang="en-US" dirty="0" smtClean="0"/>
              <a:t> = fi (N1, </a:t>
            </a:r>
            <a:r>
              <a:rPr lang="en-US" dirty="0" err="1" smtClean="0"/>
              <a:t>Nn</a:t>
            </a:r>
            <a:r>
              <a:rPr lang="en-US" dirty="0" smtClean="0"/>
              <a:t>)Ni</a:t>
            </a:r>
            <a:endParaRPr lang="en-US" dirty="0"/>
          </a:p>
          <a:p>
            <a:r>
              <a:rPr lang="en-US" dirty="0" smtClean="0"/>
              <a:t>I</a:t>
            </a:r>
            <a:endParaRPr lang="en-US" dirty="0"/>
          </a:p>
          <a:p>
            <a:r>
              <a:rPr lang="en-US" dirty="0" smtClean="0"/>
              <a:t>fi</a:t>
            </a:r>
            <a:endParaRPr lang="en-US" dirty="0"/>
          </a:p>
          <a:p>
            <a:r>
              <a:rPr lang="en-US" dirty="0"/>
              <a:t>describes</a:t>
            </a:r>
          </a:p>
          <a:p>
            <a:r>
              <a:rPr lang="en-US" dirty="0"/>
              <a:t>the per capita growth rate of that population accounting</a:t>
            </a:r>
          </a:p>
          <a:p>
            <a:r>
              <a:rPr lang="en-US" dirty="0"/>
              <a:t>for processes of birth, death, and migration. The behavior</a:t>
            </a:r>
          </a:p>
          <a:p>
            <a:r>
              <a:rPr lang="en-US" dirty="0"/>
              <a:t>of the system near an equilibrium is characterized by the</a:t>
            </a:r>
          </a:p>
          <a:p>
            <a:r>
              <a:rPr lang="en-US" dirty="0"/>
              <a:t>community matrix (</a:t>
            </a:r>
            <a:r>
              <a:rPr lang="en-US" dirty="0" err="1"/>
              <a:t>sensu</a:t>
            </a:r>
            <a:r>
              <a:rPr lang="en-US" dirty="0"/>
              <a:t> </a:t>
            </a:r>
            <a:r>
              <a:rPr lang="en-US" dirty="0" err="1"/>
              <a:t>Berlow</a:t>
            </a:r>
            <a:r>
              <a:rPr lang="en-US" dirty="0"/>
              <a:t> et al. 2004)</a:t>
            </a:r>
          </a:p>
          <a:p>
            <a:r>
              <a:rPr lang="en-US" dirty="0" smtClean="0"/>
              <a:t>A=</a:t>
            </a:r>
            <a:r>
              <a:rPr lang="en-US" dirty="0" err="1" smtClean="0"/>
              <a:t>aij</a:t>
            </a:r>
            <a:endParaRPr lang="en-US" dirty="0"/>
          </a:p>
          <a:p>
            <a:r>
              <a:rPr lang="en-US" dirty="0"/>
              <a:t>]of</a:t>
            </a:r>
          </a:p>
          <a:p>
            <a:r>
              <a:rPr lang="en-US" dirty="0"/>
              <a:t>interaction coefficients, defined as the partial </a:t>
            </a:r>
            <a:r>
              <a:rPr lang="en-US" dirty="0" smtClean="0"/>
              <a:t>derivative</a:t>
            </a:r>
          </a:p>
          <a:p>
            <a:endParaRPr lang="en-US" dirty="0"/>
          </a:p>
          <a:p>
            <a:r>
              <a:rPr lang="en-US" dirty="0" err="1"/>
              <a:t>ij</a:t>
            </a:r>
            <a:endParaRPr lang="en-US" dirty="0"/>
          </a:p>
          <a:p>
            <a:r>
              <a:rPr lang="en-US" dirty="0"/>
              <a:t>¼</a:t>
            </a:r>
          </a:p>
          <a:p>
            <a:r>
              <a:rPr lang="en-US" dirty="0"/>
              <a:t>]</a:t>
            </a:r>
          </a:p>
          <a:p>
            <a:r>
              <a:rPr lang="en-US" dirty="0"/>
              <a:t>f</a:t>
            </a:r>
          </a:p>
          <a:p>
            <a:r>
              <a:rPr lang="en-US" dirty="0" err="1"/>
              <a:t>i</a:t>
            </a:r>
            <a:endParaRPr lang="en-US" dirty="0"/>
          </a:p>
          <a:p>
            <a:r>
              <a:rPr lang="en-US" dirty="0"/>
              <a:t>/</a:t>
            </a:r>
          </a:p>
          <a:p>
            <a:r>
              <a:rPr lang="en-US" dirty="0"/>
              <a:t>]</a:t>
            </a:r>
          </a:p>
          <a:p>
            <a:r>
              <a:rPr lang="en-US" dirty="0"/>
              <a:t>N</a:t>
            </a:r>
          </a:p>
          <a:p>
            <a:r>
              <a:rPr lang="en-US" dirty="0"/>
              <a:t>j</a:t>
            </a:r>
          </a:p>
          <a:p>
            <a:r>
              <a:rPr lang="en-US" dirty="0"/>
              <a:t>evaluated at the equilibrium. These </a:t>
            </a:r>
            <a:r>
              <a:rPr lang="en-US" dirty="0" err="1"/>
              <a:t>interac</a:t>
            </a:r>
            <a:r>
              <a:rPr lang="en-US" dirty="0"/>
              <a:t>-</a:t>
            </a:r>
          </a:p>
          <a:p>
            <a:r>
              <a:rPr lang="en-US" dirty="0" err="1"/>
              <a:t>tion</a:t>
            </a:r>
            <a:r>
              <a:rPr lang="en-US" dirty="0"/>
              <a:t> coefficients describe the pairwise interactions be-</a:t>
            </a:r>
          </a:p>
          <a:p>
            <a:r>
              <a:rPr lang="en-US" dirty="0"/>
              <a:t>tween the modeled populations, in that</a:t>
            </a:r>
          </a:p>
          <a:p>
            <a:r>
              <a:rPr lang="en-US" dirty="0"/>
              <a:t>a</a:t>
            </a:r>
          </a:p>
          <a:p>
            <a:r>
              <a:rPr lang="en-US" dirty="0" err="1"/>
              <a:t>ij</a:t>
            </a:r>
            <a:endParaRPr lang="en-US" dirty="0"/>
          </a:p>
          <a:p>
            <a:r>
              <a:rPr lang="en-US" dirty="0"/>
              <a:t>represents the</a:t>
            </a:r>
          </a:p>
          <a:p>
            <a:r>
              <a:rPr lang="en-US" dirty="0"/>
              <a:t>direct effect of population</a:t>
            </a:r>
          </a:p>
          <a:p>
            <a:r>
              <a:rPr lang="en-US" dirty="0"/>
              <a:t>j</a:t>
            </a:r>
          </a:p>
          <a:p>
            <a:r>
              <a:rPr lang="en-US" dirty="0"/>
              <a:t>on the per capita growth rate</a:t>
            </a:r>
          </a:p>
          <a:p>
            <a:r>
              <a:rPr lang="en-US" dirty="0"/>
              <a:t>of population</a:t>
            </a:r>
          </a:p>
          <a:p>
            <a:r>
              <a:rPr lang="en-US" dirty="0" err="1"/>
              <a:t>i</a:t>
            </a:r>
            <a:endParaRPr lang="en-US" dirty="0"/>
          </a:p>
          <a:p>
            <a:r>
              <a:rPr lang="en-US" dirty="0"/>
              <a:t>. If in addition the population densities</a:t>
            </a:r>
          </a:p>
          <a:p>
            <a:r>
              <a:rPr lang="en-US" dirty="0"/>
              <a:t>N</a:t>
            </a:r>
          </a:p>
          <a:p>
            <a:r>
              <a:rPr lang="en-US" dirty="0" err="1"/>
              <a:t>i</a:t>
            </a:r>
            <a:endParaRPr lang="en-US" dirty="0"/>
          </a:p>
          <a:p>
            <a:r>
              <a:rPr lang="en-US" dirty="0"/>
              <a:t>are scaled so that for each</a:t>
            </a:r>
          </a:p>
          <a:p>
            <a:r>
              <a:rPr lang="en-US" dirty="0" err="1"/>
              <a:t>i</a:t>
            </a:r>
            <a:endParaRPr lang="en-US" dirty="0"/>
          </a:p>
          <a:p>
            <a:r>
              <a:rPr lang="en-US" dirty="0"/>
              <a:t>, equilibrium occurs at</a:t>
            </a:r>
          </a:p>
          <a:p>
            <a:r>
              <a:rPr lang="en-US" dirty="0"/>
              <a:t>N</a:t>
            </a:r>
          </a:p>
          <a:p>
            <a:r>
              <a:rPr lang="en-US" dirty="0" err="1"/>
              <a:t>i</a:t>
            </a:r>
            <a:endParaRPr lang="en-US" dirty="0"/>
          </a:p>
          <a:p>
            <a:r>
              <a:rPr lang="en-US" dirty="0"/>
              <a:t>¼</a:t>
            </a:r>
          </a:p>
          <a:p>
            <a:r>
              <a:rPr lang="en-US" dirty="0"/>
              <a:t>1,</a:t>
            </a:r>
          </a:p>
          <a:p>
            <a:r>
              <a:rPr lang="en-US" dirty="0"/>
              <a:t>then the stability of the equilibrium is characterized by</a:t>
            </a:r>
          </a:p>
          <a:p>
            <a:r>
              <a:rPr lang="en-US" dirty="0"/>
              <a:t>the eigenvalues of the community matrix; if all </a:t>
            </a:r>
            <a:r>
              <a:rPr lang="en-US" dirty="0" err="1"/>
              <a:t>eigenval</a:t>
            </a:r>
            <a:r>
              <a:rPr lang="en-US" dirty="0"/>
              <a:t>-</a:t>
            </a:r>
          </a:p>
          <a:p>
            <a:r>
              <a:rPr lang="en-US" dirty="0" err="1"/>
              <a:t>ues</a:t>
            </a:r>
            <a:r>
              <a:rPr lang="en-US" dirty="0"/>
              <a:t> of</a:t>
            </a:r>
          </a:p>
          <a:p>
            <a:r>
              <a:rPr lang="en-US" dirty="0"/>
              <a:t>A</a:t>
            </a:r>
          </a:p>
          <a:p>
            <a:r>
              <a:rPr lang="en-US" dirty="0"/>
              <a:t>have negative real part, the equilibrium is stable.</a:t>
            </a:r>
          </a:p>
          <a:p>
            <a:r>
              <a:rPr lang="en-US" dirty="0"/>
              <a:t>Most importantly, the response of the system to a press</a:t>
            </a:r>
          </a:p>
          <a:p>
            <a:r>
              <a:rPr lang="en-US" dirty="0"/>
              <a:t>perturbation, defined as a sustained shift in the per capita</a:t>
            </a:r>
          </a:p>
          <a:p>
            <a:r>
              <a:rPr lang="en-US" dirty="0"/>
              <a:t>growth rate of a population (Bender et al. 1984), can be</a:t>
            </a:r>
          </a:p>
          <a:p>
            <a:r>
              <a:rPr lang="en-US" dirty="0"/>
              <a:t>determined from the inverse community matrix</a:t>
            </a:r>
          </a:p>
          <a:p>
            <a:r>
              <a:rPr lang="en-US" dirty="0"/>
              <a:t>A</a:t>
            </a:r>
          </a:p>
          <a:p>
            <a:r>
              <a:rPr lang="en-US" dirty="0"/>
              <a:t/>
            </a:r>
          </a:p>
          <a:p>
            <a:r>
              <a:rPr lang="en-US" dirty="0"/>
              <a:t>1</a:t>
            </a:r>
          </a:p>
          <a:p>
            <a:r>
              <a:rPr lang="en-US" dirty="0"/>
              <a:t>(</a:t>
            </a:r>
            <a:r>
              <a:rPr lang="en-US" dirty="0" err="1"/>
              <a:t>Puccia</a:t>
            </a:r>
            <a:r>
              <a:rPr lang="en-US" dirty="0"/>
              <a:t> and </a:t>
            </a:r>
            <a:r>
              <a:rPr lang="en-US" dirty="0" err="1"/>
              <a:t>Levins</a:t>
            </a:r>
            <a:r>
              <a:rPr lang="en-US" dirty="0"/>
              <a:t> 1985).</a:t>
            </a:r>
          </a:p>
          <a:p>
            <a:endParaRPr lang="en-US" dirty="0"/>
          </a:p>
          <a:p>
            <a:endParaRPr lang="en-US" dirty="0"/>
          </a:p>
        </p:txBody>
      </p:sp>
    </p:spTree>
    <p:extLst>
      <p:ext uri="{BB962C8B-B14F-4D97-AF65-F5344CB8AC3E}">
        <p14:creationId xmlns:p14="http://schemas.microsoft.com/office/powerpoint/2010/main" val="76916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dirty="0"/>
              <a:t>For many ecological systems, both (1) the nature (i.e.,</a:t>
            </a:r>
          </a:p>
          <a:p>
            <a:r>
              <a:rPr lang="en-US" dirty="0"/>
              <a:t>the signs [positive, negative, or zero] of the</a:t>
            </a:r>
          </a:p>
          <a:p>
            <a:r>
              <a:rPr lang="en-US" dirty="0"/>
              <a:t>a</a:t>
            </a:r>
          </a:p>
          <a:p>
            <a:r>
              <a:rPr lang="en-US" dirty="0" err="1"/>
              <a:t>ij</a:t>
            </a:r>
            <a:endParaRPr lang="en-US" dirty="0"/>
          </a:p>
          <a:p>
            <a:r>
              <a:rPr lang="en-US" dirty="0"/>
              <a:t>) and (2) the</a:t>
            </a:r>
          </a:p>
          <a:p>
            <a:r>
              <a:rPr lang="en-US" dirty="0"/>
              <a:t>strength (i.e., the magnitudes of the</a:t>
            </a:r>
          </a:p>
          <a:p>
            <a:r>
              <a:rPr lang="en-US" dirty="0"/>
              <a:t>j</a:t>
            </a:r>
          </a:p>
          <a:p>
            <a:r>
              <a:rPr lang="en-US" dirty="0"/>
              <a:t>a</a:t>
            </a:r>
          </a:p>
          <a:p>
            <a:r>
              <a:rPr lang="en-US" dirty="0" err="1"/>
              <a:t>ij</a:t>
            </a:r>
            <a:endParaRPr lang="en-US" dirty="0"/>
          </a:p>
          <a:p>
            <a:r>
              <a:rPr lang="en-US" dirty="0"/>
              <a:t>j</a:t>
            </a:r>
          </a:p>
          <a:p>
            <a:r>
              <a:rPr lang="en-US" dirty="0"/>
              <a:t>)</a:t>
            </a:r>
            <a:r>
              <a:rPr lang="en-US" dirty="0" err="1"/>
              <a:t>ofthe</a:t>
            </a:r>
            <a:endParaRPr lang="en-US" dirty="0"/>
          </a:p>
          <a:p>
            <a:r>
              <a:rPr lang="en-US" dirty="0"/>
              <a:t>interactions between populations may be uncertain. Issue</a:t>
            </a:r>
          </a:p>
          <a:p>
            <a:r>
              <a:rPr lang="en-US" dirty="0"/>
              <a:t>(1) relates to model structure uncertainty, while issue (2)</a:t>
            </a:r>
          </a:p>
          <a:p>
            <a:r>
              <a:rPr lang="en-US" dirty="0"/>
              <a:t>can be thought of as a parameterization problem.</a:t>
            </a:r>
          </a:p>
          <a:p>
            <a:r>
              <a:rPr lang="en-US" dirty="0"/>
              <a:t>Qualitative modeling focuses on the former by specifying</a:t>
            </a:r>
          </a:p>
          <a:p>
            <a:r>
              <a:rPr lang="en-US" dirty="0"/>
              <a:t>only the signs of the interaction coefficients of the</a:t>
            </a:r>
          </a:p>
          <a:p>
            <a:r>
              <a:rPr lang="en-US" dirty="0"/>
              <a:t>community matrix (</a:t>
            </a:r>
            <a:r>
              <a:rPr lang="en-US" dirty="0" err="1"/>
              <a:t>Levins</a:t>
            </a:r>
            <a:r>
              <a:rPr lang="en-US" dirty="0"/>
              <a:t> 1974), and seeking only</a:t>
            </a:r>
          </a:p>
          <a:p>
            <a:r>
              <a:rPr lang="en-US" dirty="0"/>
              <a:t>qualitative predictions of the system’s response to a</a:t>
            </a:r>
          </a:p>
          <a:p>
            <a:r>
              <a:rPr lang="en-US" dirty="0"/>
              <a:t>perturbation. That is, given only the nature of the</a:t>
            </a:r>
          </a:p>
          <a:p>
            <a:r>
              <a:rPr lang="en-US" dirty="0"/>
              <a:t>interactions between populations, qualitative modeling</a:t>
            </a:r>
          </a:p>
          <a:p>
            <a:r>
              <a:rPr lang="en-US" dirty="0"/>
              <a:t>aims to predict which populations are advantaged and</a:t>
            </a:r>
          </a:p>
          <a:p>
            <a:r>
              <a:rPr lang="en-US" dirty="0"/>
              <a:t>which are disadvantaged when other populations in the</a:t>
            </a:r>
          </a:p>
          <a:p>
            <a:r>
              <a:rPr lang="en-US" dirty="0"/>
              <a:t>system are advantaged or disadvantaged.</a:t>
            </a:r>
          </a:p>
          <a:p>
            <a:endParaRPr lang="en-US" dirty="0"/>
          </a:p>
        </p:txBody>
      </p:sp>
    </p:spTree>
    <p:extLst>
      <p:ext uri="{BB962C8B-B14F-4D97-AF65-F5344CB8AC3E}">
        <p14:creationId xmlns:p14="http://schemas.microsoft.com/office/powerpoint/2010/main" val="3538533640"/>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3655</TotalTime>
  <Words>2531</Words>
  <Application>Microsoft Macintosh PowerPoint</Application>
  <PresentationFormat>On-screen Show (4:3)</PresentationFormat>
  <Paragraphs>387</Paragraphs>
  <Slides>46</Slides>
  <Notes>1</Notes>
  <HiddenSlides>0</HiddenSlides>
  <MMClips>0</MMClips>
  <ScaleCrop>false</ScaleCrop>
  <HeadingPairs>
    <vt:vector size="4" baseType="variant">
      <vt:variant>
        <vt:lpstr>Theme</vt:lpstr>
      </vt:variant>
      <vt:variant>
        <vt:i4>3</vt:i4>
      </vt:variant>
      <vt:variant>
        <vt:lpstr>Slide Titles</vt:lpstr>
      </vt:variant>
      <vt:variant>
        <vt:i4>46</vt:i4>
      </vt:variant>
    </vt:vector>
  </HeadingPairs>
  <TitlesOfParts>
    <vt:vector size="49" baseType="lpstr">
      <vt:lpstr>NOAA Divider Slides</vt:lpstr>
      <vt:lpstr>NOAA Title Options</vt:lpstr>
      <vt:lpstr>GFAY_Custom</vt:lpstr>
      <vt:lpstr>MAR 580: Models for Marine Ecosystem Based Management</vt:lpstr>
      <vt:lpstr>Simplified Schedule</vt:lpstr>
      <vt:lpstr>Today’s Outline</vt:lpstr>
      <vt:lpstr>PowerPoint Presentation</vt:lpstr>
      <vt:lpstr>PowerPoint Presentation</vt:lpstr>
      <vt:lpstr>Why qualitative models?</vt:lpstr>
      <vt:lpstr>Raymond et al. 2011</vt:lpstr>
      <vt:lpstr>PowerPoint Presentation</vt:lpstr>
      <vt:lpstr>PowerPoint Presentation</vt:lpstr>
      <vt:lpstr>PowerPoint Presentation</vt:lpstr>
      <vt:lpstr>Alternatives to model structure uncertainty</vt:lpstr>
      <vt:lpstr>PowerPoint Presentation</vt:lpstr>
      <vt:lpstr>Simulation approach to qualitative modeling</vt:lpstr>
      <vt:lpstr>PowerPoint Presentation</vt:lpstr>
      <vt:lpstr>PowerPoint Presentation</vt:lpstr>
      <vt:lpstr>PowerPoint Presentation</vt:lpstr>
      <vt:lpstr>Signed digraphs to community matrix</vt:lpstr>
      <vt:lpstr>PowerPoint Presentation</vt:lpstr>
      <vt:lpstr>PowerPoint Presentation</vt:lpstr>
      <vt:lpstr>PowerPoint Presentation</vt:lpstr>
      <vt:lpstr>Predictions matrix</vt:lpstr>
      <vt:lpstr>Absolute # of feedbacks and weighted predictions matrix</vt:lpstr>
      <vt:lpstr>PowerPoint Presentation</vt:lpstr>
      <vt:lpstr>PowerPoint Presentation</vt:lpstr>
      <vt:lpstr>PowerPoint Presentation</vt:lpstr>
      <vt:lpstr>Adding management to loop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algebra in R</vt:lpstr>
      <vt:lpstr>Matrix permanent</vt:lpstr>
      <vt:lpstr>PowerPoint Presentation</vt:lpstr>
      <vt:lpstr>Fuzzy cognitive mapping</vt:lpstr>
      <vt:lpstr>Georges Bank</vt:lpstr>
      <vt:lpstr>Bayesian evaluation of model structure</vt:lpstr>
      <vt:lpstr>What is Natural Capital?</vt:lpstr>
      <vt:lpstr>How does an ecosystem services approach differ from biodiversity conservation?</vt:lpstr>
      <vt:lpstr>Categories of ecosystem services</vt:lpstr>
      <vt:lpstr>Key features of NatCap approach</vt:lpstr>
      <vt:lpstr>InVEST</vt:lpstr>
      <vt:lpstr>InVEST user guide</vt:lpstr>
      <vt:lpstr>Next time on Models for Marine EBM….</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412</cp:revision>
  <dcterms:created xsi:type="dcterms:W3CDTF">2014-06-04T00:44:42Z</dcterms:created>
  <dcterms:modified xsi:type="dcterms:W3CDTF">2016-04-22T02:45:33Z</dcterms:modified>
  <cp:category/>
</cp:coreProperties>
</file>